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3" r:id="rId7"/>
    <p:sldId id="273" r:id="rId8"/>
    <p:sldId id="267" r:id="rId9"/>
    <p:sldId id="265" r:id="rId10"/>
    <p:sldId id="277" r:id="rId11"/>
    <p:sldId id="268" r:id="rId12"/>
    <p:sldId id="264" r:id="rId13"/>
    <p:sldId id="275" r:id="rId14"/>
    <p:sldId id="276" r:id="rId15"/>
    <p:sldId id="266" r:id="rId16"/>
    <p:sldId id="262" r:id="rId17"/>
    <p:sldId id="261" r:id="rId18"/>
    <p:sldId id="272" r:id="rId19"/>
    <p:sldId id="270" r:id="rId20"/>
    <p:sldId id="284" r:id="rId21"/>
    <p:sldId id="280" r:id="rId22"/>
    <p:sldId id="289" r:id="rId23"/>
    <p:sldId id="282" r:id="rId24"/>
    <p:sldId id="285" r:id="rId25"/>
    <p:sldId id="290" r:id="rId26"/>
    <p:sldId id="288" r:id="rId27"/>
    <p:sldId id="283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11\gis\Gisdata\obce\Bezdru&#382;ice\Strategie_Konstantinolazensko\Pracovn&#237;\DemoZ&#352;\p&#345;&#237;lohy_tex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cs-CZ" sz="1200" dirty="0" smtClean="0"/>
              <a:t>Prognóza </a:t>
            </a:r>
            <a:r>
              <a:rPr lang="cs-CZ" sz="1200" dirty="0"/>
              <a:t>vývoje počtu žáků </a:t>
            </a:r>
            <a:r>
              <a:rPr lang="cs-CZ" sz="1200" dirty="0" smtClean="0"/>
              <a:t>úplných </a:t>
            </a:r>
            <a:r>
              <a:rPr lang="cs-CZ" sz="1200" dirty="0"/>
              <a:t>ZŠ </a:t>
            </a:r>
          </a:p>
        </c:rich>
      </c:tx>
      <c:layout>
        <c:manualLayout>
          <c:xMode val="edge"/>
          <c:yMode val="edge"/>
          <c:x val="0.16185687179513988"/>
          <c:y val="2.295545972928073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1901749393484565E-2"/>
          <c:y val="0.11826399133946358"/>
          <c:w val="0.90664636876852989"/>
          <c:h val="0.74248113258733539"/>
        </c:manualLayout>
      </c:layout>
      <c:lineChart>
        <c:grouping val="standard"/>
        <c:varyColors val="0"/>
        <c:ser>
          <c:idx val="0"/>
          <c:order val="0"/>
          <c:tx>
            <c:v>ZŠ Bezdružice - s migrací</c:v>
          </c:tx>
          <c:spPr>
            <a:ln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dPt>
            <c:idx val="10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dPt>
            <c:idx val="11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dPt>
            <c:idx val="12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dPt>
            <c:idx val="13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dPt>
            <c:idx val="14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dPt>
            <c:idx val="15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dPt>
            <c:idx val="16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dPt>
            <c:idx val="17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dPt>
            <c:idx val="18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dPt>
            <c:idx val="19"/>
            <c:bubble3D val="0"/>
            <c:spPr>
              <a:ln>
                <a:solidFill>
                  <a:schemeClr val="accent2">
                    <a:lumMod val="50000"/>
                  </a:schemeClr>
                </a:solidFill>
                <a:prstDash val="dash"/>
              </a:ln>
            </c:spPr>
          </c:dPt>
          <c:cat>
            <c:numRef>
              <c:f>'ZŠ Bezdružice + Černošín_graf'!$X$42:$AQ$42</c:f>
              <c:numCache>
                <c:formatCode>General</c:formatCode>
                <c:ptCount val="2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</c:numCache>
            </c:numRef>
          </c:cat>
          <c:val>
            <c:numRef>
              <c:f>'ZŠ Bezdružice + Černošín_graf'!$B$19:$U$19</c:f>
              <c:numCache>
                <c:formatCode>General</c:formatCode>
                <c:ptCount val="20"/>
                <c:pt idx="0">
                  <c:v>210</c:v>
                </c:pt>
                <c:pt idx="1">
                  <c:v>197</c:v>
                </c:pt>
                <c:pt idx="2">
                  <c:v>183</c:v>
                </c:pt>
                <c:pt idx="3">
                  <c:v>175</c:v>
                </c:pt>
                <c:pt idx="4">
                  <c:v>156</c:v>
                </c:pt>
                <c:pt idx="5">
                  <c:v>148</c:v>
                </c:pt>
                <c:pt idx="6">
                  <c:v>141</c:v>
                </c:pt>
                <c:pt idx="7">
                  <c:v>145</c:v>
                </c:pt>
                <c:pt idx="8">
                  <c:v>130</c:v>
                </c:pt>
                <c:pt idx="9">
                  <c:v>133</c:v>
                </c:pt>
                <c:pt idx="10" formatCode="0">
                  <c:v>138.80000000000001</c:v>
                </c:pt>
                <c:pt idx="11" formatCode="0">
                  <c:v>150.10000000000002</c:v>
                </c:pt>
                <c:pt idx="12" formatCode="0">
                  <c:v>156.9</c:v>
                </c:pt>
                <c:pt idx="13" formatCode="0">
                  <c:v>149.20000000000002</c:v>
                </c:pt>
                <c:pt idx="14" formatCode="0">
                  <c:v>149.20000000000002</c:v>
                </c:pt>
                <c:pt idx="15" formatCode="0">
                  <c:v>147.19999999999999</c:v>
                </c:pt>
                <c:pt idx="16" formatCode="0">
                  <c:v>151.20000000000002</c:v>
                </c:pt>
                <c:pt idx="17" formatCode="0">
                  <c:v>153.20000000000002</c:v>
                </c:pt>
                <c:pt idx="18" formatCode="0">
                  <c:v>147.20000000000002</c:v>
                </c:pt>
                <c:pt idx="19" formatCode="0">
                  <c:v>142.20000000000002</c:v>
                </c:pt>
              </c:numCache>
            </c:numRef>
          </c:val>
          <c:smooth val="0"/>
        </c:ser>
        <c:ser>
          <c:idx val="1"/>
          <c:order val="1"/>
          <c:tx>
            <c:v>ZŠ Bezdružice - bez migrace </c:v>
          </c:tx>
          <c:marker>
            <c:symbol val="none"/>
          </c:marker>
          <c:dPt>
            <c:idx val="10"/>
            <c:bubble3D val="0"/>
            <c:spPr>
              <a:ln>
                <a:prstDash val="dash"/>
              </a:ln>
            </c:spPr>
          </c:dPt>
          <c:dPt>
            <c:idx val="11"/>
            <c:bubble3D val="0"/>
            <c:spPr>
              <a:ln>
                <a:prstDash val="dash"/>
              </a:ln>
            </c:spPr>
          </c:dPt>
          <c:dPt>
            <c:idx val="12"/>
            <c:bubble3D val="0"/>
            <c:spPr>
              <a:ln>
                <a:prstDash val="dash"/>
              </a:ln>
            </c:spPr>
          </c:dPt>
          <c:dPt>
            <c:idx val="13"/>
            <c:bubble3D val="0"/>
            <c:spPr>
              <a:ln>
                <a:prstDash val="dash"/>
              </a:ln>
            </c:spPr>
          </c:dPt>
          <c:dPt>
            <c:idx val="14"/>
            <c:bubble3D val="0"/>
            <c:spPr>
              <a:ln>
                <a:prstDash val="dash"/>
              </a:ln>
            </c:spPr>
          </c:dPt>
          <c:dPt>
            <c:idx val="15"/>
            <c:bubble3D val="0"/>
            <c:spPr>
              <a:ln>
                <a:prstDash val="dash"/>
              </a:ln>
            </c:spPr>
          </c:dPt>
          <c:dPt>
            <c:idx val="16"/>
            <c:bubble3D val="0"/>
            <c:spPr>
              <a:ln>
                <a:prstDash val="dash"/>
              </a:ln>
            </c:spPr>
          </c:dPt>
          <c:dPt>
            <c:idx val="17"/>
            <c:bubble3D val="0"/>
            <c:spPr>
              <a:ln>
                <a:prstDash val="dash"/>
              </a:ln>
            </c:spPr>
          </c:dPt>
          <c:dPt>
            <c:idx val="18"/>
            <c:bubble3D val="0"/>
            <c:spPr>
              <a:ln>
                <a:prstDash val="dash"/>
              </a:ln>
            </c:spPr>
          </c:dPt>
          <c:dPt>
            <c:idx val="19"/>
            <c:bubble3D val="0"/>
            <c:spPr>
              <a:ln>
                <a:prstDash val="dash"/>
              </a:ln>
            </c:spPr>
          </c:dPt>
          <c:cat>
            <c:numRef>
              <c:f>'ZŠ Bezdružice + Černošín_graf'!$X$42:$AQ$42</c:f>
              <c:numCache>
                <c:formatCode>General</c:formatCode>
                <c:ptCount val="2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</c:numCache>
            </c:numRef>
          </c:cat>
          <c:val>
            <c:numRef>
              <c:f>'ZŠ Bezdružice + Černošín_graf'!$X$19:$AQ$19</c:f>
              <c:numCache>
                <c:formatCode>General</c:formatCode>
                <c:ptCount val="20"/>
                <c:pt idx="0">
                  <c:v>210</c:v>
                </c:pt>
                <c:pt idx="1">
                  <c:v>197</c:v>
                </c:pt>
                <c:pt idx="2">
                  <c:v>183</c:v>
                </c:pt>
                <c:pt idx="3">
                  <c:v>175</c:v>
                </c:pt>
                <c:pt idx="4">
                  <c:v>156</c:v>
                </c:pt>
                <c:pt idx="5">
                  <c:v>148</c:v>
                </c:pt>
                <c:pt idx="6">
                  <c:v>141</c:v>
                </c:pt>
                <c:pt idx="7">
                  <c:v>145</c:v>
                </c:pt>
                <c:pt idx="8">
                  <c:v>130</c:v>
                </c:pt>
                <c:pt idx="9">
                  <c:v>133</c:v>
                </c:pt>
                <c:pt idx="10" formatCode="0">
                  <c:v>138.80000000000001</c:v>
                </c:pt>
                <c:pt idx="11" formatCode="0">
                  <c:v>150.10000000000002</c:v>
                </c:pt>
                <c:pt idx="12" formatCode="0">
                  <c:v>157.9</c:v>
                </c:pt>
                <c:pt idx="13" formatCode="0">
                  <c:v>152.20000000000002</c:v>
                </c:pt>
                <c:pt idx="14" formatCode="0">
                  <c:v>156.20000000000002</c:v>
                </c:pt>
                <c:pt idx="15" formatCode="0">
                  <c:v>158.20000000000002</c:v>
                </c:pt>
                <c:pt idx="16" formatCode="0">
                  <c:v>166.20000000000002</c:v>
                </c:pt>
                <c:pt idx="17" formatCode="0">
                  <c:v>170.20000000000002</c:v>
                </c:pt>
                <c:pt idx="18" formatCode="0">
                  <c:v>166.20000000000002</c:v>
                </c:pt>
                <c:pt idx="19" formatCode="0">
                  <c:v>161.20000000000002</c:v>
                </c:pt>
              </c:numCache>
            </c:numRef>
          </c:val>
          <c:smooth val="0"/>
        </c:ser>
        <c:ser>
          <c:idx val="2"/>
          <c:order val="2"/>
          <c:tx>
            <c:v>ZŠ Černošín - s migrací</c:v>
          </c:tx>
          <c:spPr>
            <a:ln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dPt>
            <c:idx val="10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dash"/>
              </a:ln>
            </c:spPr>
          </c:dPt>
          <c:dPt>
            <c:idx val="11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dash"/>
              </a:ln>
            </c:spPr>
          </c:dPt>
          <c:dPt>
            <c:idx val="12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dash"/>
              </a:ln>
            </c:spPr>
          </c:dPt>
          <c:dPt>
            <c:idx val="13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dash"/>
              </a:ln>
            </c:spPr>
          </c:dPt>
          <c:dPt>
            <c:idx val="14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dash"/>
              </a:ln>
            </c:spPr>
          </c:dPt>
          <c:dPt>
            <c:idx val="15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dash"/>
              </a:ln>
            </c:spPr>
          </c:dPt>
          <c:dPt>
            <c:idx val="16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dash"/>
              </a:ln>
            </c:spPr>
          </c:dPt>
          <c:dPt>
            <c:idx val="17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dash"/>
              </a:ln>
            </c:spPr>
          </c:dPt>
          <c:dPt>
            <c:idx val="18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dash"/>
              </a:ln>
            </c:spPr>
          </c:dPt>
          <c:dPt>
            <c:idx val="19"/>
            <c:bubble3D val="0"/>
            <c:spPr>
              <a:ln>
                <a:solidFill>
                  <a:schemeClr val="accent1">
                    <a:lumMod val="50000"/>
                  </a:schemeClr>
                </a:solidFill>
                <a:prstDash val="solid"/>
              </a:ln>
            </c:spPr>
          </c:dPt>
          <c:cat>
            <c:numRef>
              <c:f>'ZŠ Bezdružice + Černošín_graf'!$X$42:$AQ$42</c:f>
              <c:numCache>
                <c:formatCode>General</c:formatCode>
                <c:ptCount val="2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</c:numCache>
            </c:numRef>
          </c:cat>
          <c:val>
            <c:numRef>
              <c:f>'ZŠ Bezdružice + Černošín_graf'!$B$43:$U$43</c:f>
              <c:numCache>
                <c:formatCode>General</c:formatCode>
                <c:ptCount val="20"/>
                <c:pt idx="0">
                  <c:v>118</c:v>
                </c:pt>
                <c:pt idx="1">
                  <c:v>114</c:v>
                </c:pt>
                <c:pt idx="2">
                  <c:v>109</c:v>
                </c:pt>
                <c:pt idx="3">
                  <c:v>111</c:v>
                </c:pt>
                <c:pt idx="4">
                  <c:v>106</c:v>
                </c:pt>
                <c:pt idx="5">
                  <c:v>107</c:v>
                </c:pt>
                <c:pt idx="6">
                  <c:v>97</c:v>
                </c:pt>
                <c:pt idx="7">
                  <c:v>94</c:v>
                </c:pt>
                <c:pt idx="8">
                  <c:v>85</c:v>
                </c:pt>
                <c:pt idx="9">
                  <c:v>89</c:v>
                </c:pt>
                <c:pt idx="10" formatCode="0">
                  <c:v>89.5</c:v>
                </c:pt>
                <c:pt idx="11" formatCode="0">
                  <c:v>94</c:v>
                </c:pt>
                <c:pt idx="12" formatCode="0">
                  <c:v>89.5</c:v>
                </c:pt>
                <c:pt idx="13" formatCode="0">
                  <c:v>86</c:v>
                </c:pt>
                <c:pt idx="14" formatCode="0">
                  <c:v>85.8</c:v>
                </c:pt>
                <c:pt idx="15" formatCode="0">
                  <c:v>84.899999999999977</c:v>
                </c:pt>
                <c:pt idx="16" formatCode="0">
                  <c:v>87.3</c:v>
                </c:pt>
                <c:pt idx="17" formatCode="0">
                  <c:v>90</c:v>
                </c:pt>
                <c:pt idx="18" formatCode="0">
                  <c:v>87</c:v>
                </c:pt>
                <c:pt idx="19" formatCode="0">
                  <c:v>84</c:v>
                </c:pt>
              </c:numCache>
            </c:numRef>
          </c:val>
          <c:smooth val="0"/>
        </c:ser>
        <c:ser>
          <c:idx val="3"/>
          <c:order val="3"/>
          <c:tx>
            <c:v>ZŠ Černošín - bez migrace</c:v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dPt>
            <c:idx val="10"/>
            <c:bubble3D val="0"/>
            <c:spPr>
              <a:ln>
                <a:solidFill>
                  <a:schemeClr val="accent1"/>
                </a:solidFill>
                <a:prstDash val="dash"/>
              </a:ln>
            </c:spPr>
          </c:dPt>
          <c:dPt>
            <c:idx val="11"/>
            <c:bubble3D val="0"/>
            <c:spPr>
              <a:ln>
                <a:solidFill>
                  <a:schemeClr val="accent1"/>
                </a:solidFill>
                <a:prstDash val="dash"/>
              </a:ln>
            </c:spPr>
          </c:dPt>
          <c:dPt>
            <c:idx val="12"/>
            <c:bubble3D val="0"/>
            <c:spPr>
              <a:ln>
                <a:solidFill>
                  <a:schemeClr val="accent1"/>
                </a:solidFill>
                <a:prstDash val="dash"/>
              </a:ln>
            </c:spPr>
          </c:dPt>
          <c:dPt>
            <c:idx val="13"/>
            <c:bubble3D val="0"/>
            <c:spPr>
              <a:ln>
                <a:solidFill>
                  <a:schemeClr val="accent1"/>
                </a:solidFill>
                <a:prstDash val="dash"/>
              </a:ln>
            </c:spPr>
          </c:dPt>
          <c:dPt>
            <c:idx val="14"/>
            <c:bubble3D val="0"/>
            <c:spPr>
              <a:ln>
                <a:solidFill>
                  <a:schemeClr val="accent1"/>
                </a:solidFill>
                <a:prstDash val="dash"/>
              </a:ln>
            </c:spPr>
          </c:dPt>
          <c:dPt>
            <c:idx val="15"/>
            <c:bubble3D val="0"/>
            <c:spPr>
              <a:ln>
                <a:solidFill>
                  <a:schemeClr val="accent1"/>
                </a:solidFill>
                <a:prstDash val="dash"/>
              </a:ln>
            </c:spPr>
          </c:dPt>
          <c:dPt>
            <c:idx val="16"/>
            <c:bubble3D val="0"/>
            <c:spPr>
              <a:ln>
                <a:solidFill>
                  <a:schemeClr val="accent1"/>
                </a:solidFill>
                <a:prstDash val="dash"/>
              </a:ln>
            </c:spPr>
          </c:dPt>
          <c:dPt>
            <c:idx val="17"/>
            <c:bubble3D val="0"/>
            <c:spPr>
              <a:ln>
                <a:solidFill>
                  <a:schemeClr val="accent1"/>
                </a:solidFill>
                <a:prstDash val="dash"/>
              </a:ln>
            </c:spPr>
          </c:dPt>
          <c:dPt>
            <c:idx val="18"/>
            <c:bubble3D val="0"/>
            <c:spPr>
              <a:ln>
                <a:solidFill>
                  <a:schemeClr val="accent1"/>
                </a:solidFill>
                <a:prstDash val="dash"/>
              </a:ln>
            </c:spPr>
          </c:dPt>
          <c:dPt>
            <c:idx val="19"/>
            <c:bubble3D val="0"/>
            <c:spPr>
              <a:ln>
                <a:solidFill>
                  <a:schemeClr val="accent1"/>
                </a:solidFill>
                <a:prstDash val="solid"/>
              </a:ln>
            </c:spPr>
          </c:dPt>
          <c:cat>
            <c:numRef>
              <c:f>'ZŠ Bezdružice + Černošín_graf'!$X$42:$AQ$42</c:f>
              <c:numCache>
                <c:formatCode>General</c:formatCode>
                <c:ptCount val="2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</c:numCache>
            </c:numRef>
          </c:cat>
          <c:val>
            <c:numRef>
              <c:f>'ZŠ Bezdružice + Černošín_graf'!$X$43:$AQ$43</c:f>
              <c:numCache>
                <c:formatCode>General</c:formatCode>
                <c:ptCount val="20"/>
                <c:pt idx="0">
                  <c:v>118</c:v>
                </c:pt>
                <c:pt idx="1">
                  <c:v>114</c:v>
                </c:pt>
                <c:pt idx="2">
                  <c:v>109</c:v>
                </c:pt>
                <c:pt idx="3">
                  <c:v>111</c:v>
                </c:pt>
                <c:pt idx="4">
                  <c:v>106</c:v>
                </c:pt>
                <c:pt idx="5">
                  <c:v>107</c:v>
                </c:pt>
                <c:pt idx="6">
                  <c:v>97</c:v>
                </c:pt>
                <c:pt idx="7">
                  <c:v>94</c:v>
                </c:pt>
                <c:pt idx="8">
                  <c:v>85</c:v>
                </c:pt>
                <c:pt idx="9">
                  <c:v>89</c:v>
                </c:pt>
                <c:pt idx="10" formatCode="0">
                  <c:v>89.5</c:v>
                </c:pt>
                <c:pt idx="11" formatCode="0">
                  <c:v>94</c:v>
                </c:pt>
                <c:pt idx="12" formatCode="0">
                  <c:v>89.5</c:v>
                </c:pt>
                <c:pt idx="13" formatCode="0">
                  <c:v>87</c:v>
                </c:pt>
                <c:pt idx="14" formatCode="0">
                  <c:v>87.8</c:v>
                </c:pt>
                <c:pt idx="15" formatCode="0">
                  <c:v>87.899999999999977</c:v>
                </c:pt>
                <c:pt idx="16" formatCode="0">
                  <c:v>91.3</c:v>
                </c:pt>
                <c:pt idx="17" formatCode="0">
                  <c:v>95</c:v>
                </c:pt>
                <c:pt idx="18" formatCode="0">
                  <c:v>93</c:v>
                </c:pt>
                <c:pt idx="19" formatCode="0">
                  <c:v>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373696"/>
        <c:axId val="111383680"/>
      </c:lineChart>
      <c:catAx>
        <c:axId val="111373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cs-CZ"/>
          </a:p>
        </c:txPr>
        <c:crossAx val="111383680"/>
        <c:crosses val="autoZero"/>
        <c:auto val="1"/>
        <c:lblAlgn val="ctr"/>
        <c:lblOffset val="100"/>
        <c:noMultiLvlLbl val="0"/>
      </c:catAx>
      <c:valAx>
        <c:axId val="111383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13736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1579610806700981E-2"/>
          <c:y val="0.74184328356280849"/>
          <c:w val="0.86860096108069162"/>
          <c:h val="0.10103378524771338"/>
        </c:manualLayout>
      </c:layout>
      <c:overlay val="0"/>
    </c:legend>
    <c:plotVisOnly val="1"/>
    <c:dispBlanksAs val="gap"/>
    <c:showDLblsOverMax val="0"/>
  </c:chart>
  <c:spPr>
    <a:ln w="6350" cmpd="sng">
      <a:solidFill>
        <a:schemeClr val="tx1"/>
      </a:solidFill>
      <a:prstDash val="solid"/>
    </a:ln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C276F96-C478-44D6-9F95-E828B58777F0}" type="datetimeFigureOut">
              <a:rPr lang="cs-CZ" smtClean="0"/>
              <a:pPr/>
              <a:t>23.2.2015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5D1DE18-4EA2-4A20-9BBE-8574CD54BCB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829761"/>
          </a:xfrm>
        </p:spPr>
        <p:txBody>
          <a:bodyPr>
            <a:normAutofit/>
          </a:bodyPr>
          <a:lstStyle/>
          <a:p>
            <a:r>
              <a:rPr lang="cs-CZ" sz="4400" b="1" dirty="0"/>
              <a:t> </a:t>
            </a:r>
            <a:r>
              <a:rPr lang="cs-CZ" sz="4400" b="1" dirty="0" smtClean="0"/>
              <a:t>„Demografické </a:t>
            </a:r>
            <a:r>
              <a:rPr lang="cs-CZ" sz="4400" b="1" dirty="0"/>
              <a:t>modely ve venkovském </a:t>
            </a:r>
            <a:r>
              <a:rPr lang="cs-CZ" sz="4400" b="1" dirty="0" smtClean="0"/>
              <a:t>prostoru„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3068960"/>
            <a:ext cx="7772400" cy="1094279"/>
          </a:xfrm>
        </p:spPr>
        <p:txBody>
          <a:bodyPr>
            <a:normAutofit/>
          </a:bodyPr>
          <a:lstStyle/>
          <a:p>
            <a:r>
              <a:rPr lang="de-DE" sz="2400" b="1" dirty="0" err="1" smtClean="0"/>
              <a:t>Závěrečn</a:t>
            </a:r>
            <a:r>
              <a:rPr lang="cs-CZ" sz="2400" b="1" dirty="0" smtClean="0"/>
              <a:t>á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konferenc</a:t>
            </a:r>
            <a:r>
              <a:rPr lang="cs-CZ" sz="2400" b="1" dirty="0" smtClean="0"/>
              <a:t>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přeshraničního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projektu</a:t>
            </a:r>
            <a:endParaRPr lang="cs-CZ" sz="2400" b="1" dirty="0" smtClean="0"/>
          </a:p>
          <a:p>
            <a:r>
              <a:rPr lang="cs-CZ" sz="2400" b="1" dirty="0" smtClean="0"/>
              <a:t>Slavice, 20. - 21. 2. 2014</a:t>
            </a:r>
            <a:endParaRPr lang="cs-CZ" sz="2400" dirty="0"/>
          </a:p>
        </p:txBody>
      </p:sp>
      <p:pic>
        <p:nvPicPr>
          <p:cNvPr id="4" name="Obráze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254" y="4293096"/>
            <a:ext cx="2922905" cy="579120"/>
          </a:xfrm>
          <a:prstGeom prst="rect">
            <a:avLst/>
          </a:prstGeom>
        </p:spPr>
      </p:pic>
      <p:pic>
        <p:nvPicPr>
          <p:cNvPr id="5" name="Obrázek 4" descr="logo_Ziel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164" y="4345166"/>
            <a:ext cx="856615" cy="546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7200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cs-CZ" sz="2400" dirty="0"/>
              <a:t>Venkovské území s nízkou hustotou osídlení, stárnutí populace</a:t>
            </a:r>
          </a:p>
          <a:p>
            <a:pPr>
              <a:spcBef>
                <a:spcPts val="600"/>
              </a:spcBef>
            </a:pPr>
            <a:r>
              <a:rPr lang="cs-CZ" sz="2400" dirty="0"/>
              <a:t>Ubývání obyvatel (výrazný vliv migrace)</a:t>
            </a:r>
          </a:p>
          <a:p>
            <a:pPr>
              <a:spcBef>
                <a:spcPts val="600"/>
              </a:spcBef>
            </a:pPr>
            <a:r>
              <a:rPr lang="cs-CZ" sz="2400" dirty="0"/>
              <a:t>Nízká míra osob pobírajících příspěvek na péči</a:t>
            </a:r>
          </a:p>
          <a:p>
            <a:pPr>
              <a:spcBef>
                <a:spcPts val="600"/>
              </a:spcBef>
            </a:pPr>
            <a:r>
              <a:rPr lang="cs-CZ" sz="2400" dirty="0"/>
              <a:t>Pečovatelská služba nepokrývá celé území </a:t>
            </a:r>
            <a:r>
              <a:rPr lang="cs-CZ" sz="2400" dirty="0" err="1"/>
              <a:t>mikoregionu</a:t>
            </a:r>
            <a:endParaRPr lang="cs-CZ" sz="2400" dirty="0"/>
          </a:p>
          <a:p>
            <a:pPr>
              <a:spcBef>
                <a:spcPts val="600"/>
              </a:spcBef>
            </a:pPr>
            <a:r>
              <a:rPr lang="cs-CZ" sz="2400" dirty="0"/>
              <a:t>Nižší náklady na terénní služby, potřeba oddálení potřeby pobytových služeb</a:t>
            </a:r>
          </a:p>
          <a:p>
            <a:pPr>
              <a:spcBef>
                <a:spcPts val="600"/>
              </a:spcBef>
            </a:pPr>
            <a:r>
              <a:rPr lang="cs-CZ" sz="2400" dirty="0"/>
              <a:t>Potřeba prevence zadlužování</a:t>
            </a:r>
          </a:p>
          <a:p>
            <a:pPr>
              <a:spcBef>
                <a:spcPts val="600"/>
              </a:spcBef>
            </a:pPr>
            <a:r>
              <a:rPr lang="pl-PL" sz="2400" dirty="0"/>
              <a:t>Rostoucí tlak na spolufinancování služeb z rozpočtu obcí</a:t>
            </a:r>
          </a:p>
          <a:p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Problémy v oblasti sociální péče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975"/>
            <a:ext cx="8686800" cy="5256213"/>
          </a:xfrm>
        </p:spPr>
        <p:txBody>
          <a:bodyPr>
            <a:normAutofit lnSpcReduction="10000"/>
          </a:bodyPr>
          <a:lstStyle/>
          <a:p>
            <a:r>
              <a:rPr lang="cs-CZ" altLang="cs-CZ" sz="1800" b="1" dirty="0" smtClean="0"/>
              <a:t>Strategický cíl: Posílit sociální soudržnost regionu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cs-CZ" sz="1600" u="sng" dirty="0" smtClean="0"/>
              <a:t>SC1: Zvýšit informovanost o nabídce sociálních služeb a právech obyvatel MKL 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Posílení spolupráce obcí v sociální oblasti a koordinace služeb poskytovaných v MKL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Zlepšení informovanosti obyvatel o možnostech řešení nepříznivých životních situací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cs-CZ" sz="1600" u="sng" dirty="0" smtClean="0"/>
              <a:t>SC: Zajistit optimální nabídku sociálních a návazných služeb pro seniory a osoby se zdravotním postižením na území </a:t>
            </a:r>
            <a:r>
              <a:rPr lang="cs-CZ" sz="1600" u="sng" dirty="0" err="1" smtClean="0"/>
              <a:t>mikroregionu</a:t>
            </a:r>
            <a:endParaRPr lang="cs-CZ" sz="1600" u="sng" dirty="0" smtClean="0"/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Posílení nedostatečných kapacit sociálních služeb 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Zavedení chybějících sociálních služeb v </a:t>
            </a:r>
            <a:r>
              <a:rPr lang="cs-CZ" sz="1400" dirty="0" err="1" smtClean="0"/>
              <a:t>mikroregionu</a:t>
            </a:r>
            <a:r>
              <a:rPr lang="cs-CZ" sz="1400" dirty="0" smtClean="0"/>
              <a:t> 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cs-CZ" sz="1600" u="sng" dirty="0" smtClean="0"/>
              <a:t>SC3: Zajistit optimální nabídku sociálních a návazných služeb pro podporu rodin s dětmi, mládeže a osob ohrožených sociálním vyloučením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Doplnění chybějících sociálních a návazných služeb pro podporu rodin s dětmi, mládeže a osob ohrožených sociálním vyloučením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Prevence užívání návykových látek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Rozvoj poradenství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cs-CZ" sz="1600" u="sng" dirty="0" smtClean="0"/>
              <a:t>SC4: Zajistit infrastrukturu a personální kapacity pro poskytování potřebných sociálních a návazných služeb a zvyšovat odbornost jejich pracovníků 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Zajištění infrastruktury a vybavení pro poskytování potřebných služeb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Zajištění dostupného bydlení pro seniory, osoby se zdravotním postižením, rodiny s dětmi a osoby ohrožené sociálním vyloučení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Zvyšování kvality sociálních a návazných služeb a podpora pečujících osob </a:t>
            </a:r>
          </a:p>
          <a:p>
            <a:pPr lvl="2">
              <a:buFont typeface="Arial" charset="0"/>
              <a:buChar char="•"/>
            </a:pPr>
            <a:r>
              <a:rPr lang="cs-CZ" sz="1400" dirty="0" smtClean="0"/>
              <a:t>Iniciace vzniku sociálních podniků, podpora jejich zakládání a rozvoje</a:t>
            </a:r>
          </a:p>
          <a:p>
            <a:pPr lvl="1" eaLnBrk="1" hangingPunct="1"/>
            <a:endParaRPr lang="cs-CZ" altLang="cs-CZ" sz="1100" dirty="0" smtClean="0"/>
          </a:p>
          <a:p>
            <a:pPr eaLnBrk="1" hangingPunct="1"/>
            <a:endParaRPr lang="cs-CZ" altLang="cs-CZ" sz="1400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>Strategie – Sociální služby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Vzdělávání</a:t>
            </a:r>
            <a:endParaRPr lang="cs-CZ" sz="40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Představení strategie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375476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400" dirty="0" smtClean="0"/>
              <a:t>Snižování počtu žáků ZŠ v MKL</a:t>
            </a:r>
          </a:p>
          <a:p>
            <a:pPr lvl="1">
              <a:spcBef>
                <a:spcPts val="1200"/>
              </a:spcBef>
            </a:pPr>
            <a:r>
              <a:rPr lang="cs-CZ" sz="2100" dirty="0" smtClean="0"/>
              <a:t>úbytek populace ve věku ZŠ</a:t>
            </a:r>
          </a:p>
          <a:p>
            <a:pPr lvl="1">
              <a:spcBef>
                <a:spcPts val="1200"/>
              </a:spcBef>
            </a:pPr>
            <a:r>
              <a:rPr lang="cs-CZ" sz="2100" dirty="0" smtClean="0"/>
              <a:t>negativní vliv migrace i na nejmladší složku populace</a:t>
            </a:r>
          </a:p>
          <a:p>
            <a:pPr lvl="1">
              <a:spcBef>
                <a:spcPts val="1200"/>
              </a:spcBef>
            </a:pPr>
            <a:r>
              <a:rPr lang="cs-CZ" sz="2100" dirty="0" smtClean="0"/>
              <a:t>poměrně velký výjezd do ZŠ mimo MKL (21%)</a:t>
            </a:r>
          </a:p>
          <a:p>
            <a:pPr lvl="1">
              <a:spcBef>
                <a:spcPts val="1200"/>
              </a:spcBef>
            </a:pPr>
            <a:r>
              <a:rPr lang="cs-CZ" sz="2100" dirty="0" smtClean="0"/>
              <a:t>vysoké výdaje obcí na provoz škol</a:t>
            </a:r>
            <a:endParaRPr lang="cs-CZ" sz="21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Problémy v oblasti vzdělávání v MKL</a:t>
            </a:r>
            <a:endParaRPr lang="cs-CZ" sz="3200" dirty="0"/>
          </a:p>
        </p:txBody>
      </p:sp>
      <p:pic>
        <p:nvPicPr>
          <p:cNvPr id="1026" name="Picture 2" descr="U:\Obce\Bezdružice\Strategická studie\KOMPLET\Vzdělávání\Přílohy\Mapy\M4_Spadovost ZS1s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3" r="43"/>
          <a:stretch/>
        </p:blipFill>
        <p:spPr bwMode="auto">
          <a:xfrm>
            <a:off x="4427984" y="2486235"/>
            <a:ext cx="4716016" cy="437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810090"/>
              </p:ext>
            </p:extLst>
          </p:nvPr>
        </p:nvGraphicFramePr>
        <p:xfrm>
          <a:off x="4420533" y="116632"/>
          <a:ext cx="4608510" cy="23852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6626"/>
                <a:gridCol w="417261"/>
                <a:gridCol w="416544"/>
                <a:gridCol w="416544"/>
                <a:gridCol w="508312"/>
                <a:gridCol w="508312"/>
                <a:gridCol w="507596"/>
                <a:gridCol w="817315"/>
              </a:tblGrid>
              <a:tr h="237414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Obec</a:t>
                      </a:r>
                      <a:endParaRPr lang="cs-CZ" sz="9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Počet obyvatel 0-14 let</a:t>
                      </a:r>
                      <a:endParaRPr lang="cs-CZ" sz="9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Absolutní změna             2001 - 2011</a:t>
                      </a:r>
                      <a:endParaRPr lang="cs-CZ" sz="9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Index 2011/2001 (2001=100)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24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2001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2011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110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počet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podíl (%)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počet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podíl (%)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počtu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podílu (p.b.)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Bezdružice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198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20,0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132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14,8</a:t>
                      </a:r>
                      <a:endParaRPr lang="cs-CZ" sz="9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-66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-5,2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66,7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Cebiv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66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22,9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39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16,3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-27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-6,6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59,1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Černošín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177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16,8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162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14,4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-15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-2,4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91,5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Horní Kozolupy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43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15,5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28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12,1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-15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-3,4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65,1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Kokašice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58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19,7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45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17,4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-13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-2,3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77,6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Konst. Lázně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140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14,7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109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11,9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-31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-2,9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77,9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Lestkov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69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19,1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58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16,2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-11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-2,9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84,1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Olbramov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16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20,5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10,7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-10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-9,8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37,5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Záchlumí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98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23,3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62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17,2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-36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-6,1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63,3</a:t>
                      </a:r>
                      <a:endParaRPr lang="cs-CZ" sz="9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CELKEM</a:t>
                      </a:r>
                      <a:endParaRPr lang="cs-CZ" sz="9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865</a:t>
                      </a:r>
                      <a:endParaRPr lang="cs-CZ" sz="9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18,3</a:t>
                      </a:r>
                      <a:endParaRPr lang="cs-CZ" sz="9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641</a:t>
                      </a:r>
                      <a:endParaRPr lang="cs-CZ" sz="9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14,4</a:t>
                      </a:r>
                      <a:endParaRPr lang="cs-CZ" sz="9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-224</a:t>
                      </a:r>
                      <a:endParaRPr lang="cs-CZ" sz="9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-3,9</a:t>
                      </a:r>
                      <a:endParaRPr lang="cs-CZ" sz="9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74,1</a:t>
                      </a:r>
                      <a:endParaRPr lang="cs-CZ" sz="9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4114800" cy="4525963"/>
          </a:xfrm>
        </p:spPr>
        <p:txBody>
          <a:bodyPr>
            <a:normAutofit/>
          </a:bodyPr>
          <a:lstStyle/>
          <a:p>
            <a:pPr lvl="0">
              <a:spcBef>
                <a:spcPts val="1200"/>
              </a:spcBef>
            </a:pPr>
            <a:r>
              <a:rPr lang="cs-CZ" sz="2400" dirty="0"/>
              <a:t>Prognóza počtu žáků na ZŠ v MKL</a:t>
            </a:r>
          </a:p>
          <a:p>
            <a:pPr lvl="0">
              <a:spcBef>
                <a:spcPts val="1200"/>
              </a:spcBef>
            </a:pPr>
            <a:r>
              <a:rPr lang="cs-CZ" sz="2400" dirty="0"/>
              <a:t>Posílit zázemí školy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Svazková </a:t>
            </a:r>
            <a:r>
              <a:rPr lang="cs-CZ" sz="2400" dirty="0"/>
              <a:t>škola</a:t>
            </a:r>
          </a:p>
          <a:p>
            <a:pPr lvl="0">
              <a:spcBef>
                <a:spcPts val="1200"/>
              </a:spcBef>
            </a:pPr>
            <a:r>
              <a:rPr lang="cs-CZ" sz="2400" dirty="0" smtClean="0"/>
              <a:t>Vytvoření </a:t>
            </a:r>
            <a:r>
              <a:rPr lang="cs-CZ" sz="2400" dirty="0"/>
              <a:t>komunitních škol</a:t>
            </a:r>
          </a:p>
          <a:p>
            <a:pPr lvl="0">
              <a:spcBef>
                <a:spcPts val="1200"/>
              </a:spcBef>
            </a:pPr>
            <a:r>
              <a:rPr lang="cs-CZ" sz="2400" dirty="0"/>
              <a:t>Rozvoj volnočasových aktivit ZŠ</a:t>
            </a:r>
          </a:p>
          <a:p>
            <a:pPr lvl="0">
              <a:spcBef>
                <a:spcPts val="1200"/>
              </a:spcBef>
            </a:pPr>
            <a:r>
              <a:rPr lang="cs-CZ" sz="2400" dirty="0"/>
              <a:t>Další volnočasové </a:t>
            </a:r>
            <a:r>
              <a:rPr lang="cs-CZ" sz="2400" dirty="0" smtClean="0"/>
              <a:t>aktivity (pro obyvatele)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Scénáře řešení oblasti vzdělávání</a:t>
            </a:r>
            <a:endParaRPr lang="cs-CZ" sz="3200" dirty="0"/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791942635"/>
              </p:ext>
            </p:extLst>
          </p:nvPr>
        </p:nvGraphicFramePr>
        <p:xfrm>
          <a:off x="4572000" y="1484784"/>
          <a:ext cx="4400153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567737" cy="5184205"/>
          </a:xfrm>
        </p:spPr>
        <p:txBody>
          <a:bodyPr>
            <a:normAutofit/>
          </a:bodyPr>
          <a:lstStyle/>
          <a:p>
            <a:pPr>
              <a:buSzPct val="100000"/>
            </a:pPr>
            <a:r>
              <a:rPr lang="cs-CZ" altLang="cs-CZ" sz="1800" b="1" dirty="0" smtClean="0"/>
              <a:t>Strategický c</a:t>
            </a:r>
            <a:r>
              <a:rPr lang="cs-CZ" sz="1800" b="1" dirty="0" smtClean="0"/>
              <a:t>íl: Zkvalitnit vzdělávání a možnosti trávení volného času obyvatel </a:t>
            </a:r>
            <a:r>
              <a:rPr lang="cs-CZ" sz="1800" b="1" dirty="0" err="1" smtClean="0"/>
              <a:t>Mikroregionu</a:t>
            </a:r>
            <a:endParaRPr lang="cs-CZ" sz="1800" b="1" dirty="0" smtClean="0"/>
          </a:p>
          <a:p>
            <a:pPr lvl="1">
              <a:spcBef>
                <a:spcPts val="400"/>
              </a:spcBef>
              <a:buFont typeface="Wingdings" pitchFamily="2" charset="2"/>
              <a:buChar char="§"/>
            </a:pPr>
            <a:r>
              <a:rPr lang="cs-CZ" sz="1700" u="sng" dirty="0" smtClean="0"/>
              <a:t>SC1: Zatraktivnit možnosti trávení volného času jako prevence sociálně patologických jevů</a:t>
            </a:r>
          </a:p>
          <a:p>
            <a:pPr lvl="2">
              <a:spcBef>
                <a:spcPts val="300"/>
              </a:spcBef>
              <a:buFont typeface="Arial" charset="0"/>
              <a:buChar char="•"/>
            </a:pPr>
            <a:r>
              <a:rPr lang="cs-CZ" sz="1500" dirty="0" smtClean="0"/>
              <a:t>Rozvoj nabídky volnočasových aktivit a spolkové činnosti</a:t>
            </a:r>
          </a:p>
          <a:p>
            <a:pPr lvl="3">
              <a:spcBef>
                <a:spcPts val="0"/>
              </a:spcBef>
            </a:pPr>
            <a:r>
              <a:rPr lang="cs-CZ" sz="1400" b="1" dirty="0" smtClean="0"/>
              <a:t>Společné stáří a dětství na vsi – </a:t>
            </a:r>
            <a:r>
              <a:rPr lang="cs-CZ" sz="1400" b="1" dirty="0" err="1" smtClean="0"/>
              <a:t>Lestkov</a:t>
            </a:r>
            <a:r>
              <a:rPr lang="cs-CZ" sz="1400" b="1" dirty="0" smtClean="0"/>
              <a:t> (PZ17)</a:t>
            </a:r>
          </a:p>
          <a:p>
            <a:pPr lvl="3">
              <a:spcBef>
                <a:spcPts val="0"/>
              </a:spcBef>
            </a:pPr>
            <a:r>
              <a:rPr lang="cs-CZ" sz="1400" b="1" dirty="0" smtClean="0"/>
              <a:t>Dům tří věků – </a:t>
            </a:r>
            <a:r>
              <a:rPr lang="cs-CZ" sz="1400" b="1" dirty="0" err="1" smtClean="0"/>
              <a:t>Kokašice</a:t>
            </a:r>
            <a:r>
              <a:rPr lang="cs-CZ" sz="1400" b="1" dirty="0" smtClean="0"/>
              <a:t> (PZ22)</a:t>
            </a:r>
          </a:p>
          <a:p>
            <a:pPr lvl="2">
              <a:spcBef>
                <a:spcPts val="300"/>
              </a:spcBef>
              <a:buFont typeface="Arial" charset="0"/>
              <a:buChar char="•"/>
            </a:pPr>
            <a:r>
              <a:rPr lang="cs-CZ" sz="1500" dirty="0" smtClean="0"/>
              <a:t>Podpora mimoškolních aktivit pro děti ze sociálně slabých rodin</a:t>
            </a:r>
          </a:p>
          <a:p>
            <a:pPr lvl="2">
              <a:spcBef>
                <a:spcPts val="300"/>
              </a:spcBef>
              <a:buFont typeface="Arial" charset="0"/>
              <a:buChar char="•"/>
            </a:pPr>
            <a:r>
              <a:rPr lang="cs-CZ" sz="1500" dirty="0" smtClean="0"/>
              <a:t>Posílení informovanosti a identifikace obyvatel s místem, kde žijí </a:t>
            </a:r>
          </a:p>
          <a:p>
            <a:pPr lvl="2">
              <a:spcBef>
                <a:spcPts val="300"/>
              </a:spcBef>
              <a:buFont typeface="Arial" charset="0"/>
              <a:buChar char="•"/>
            </a:pPr>
            <a:r>
              <a:rPr lang="cs-CZ" sz="1500" dirty="0" smtClean="0"/>
              <a:t>Posílení spolupráce rodičů a škol </a:t>
            </a:r>
          </a:p>
          <a:p>
            <a:pPr lvl="1">
              <a:spcBef>
                <a:spcPts val="400"/>
              </a:spcBef>
              <a:buFont typeface="Wingdings" pitchFamily="2" charset="2"/>
              <a:buChar char="§"/>
            </a:pPr>
            <a:r>
              <a:rPr lang="cs-CZ" sz="1700" u="sng" dirty="0" smtClean="0"/>
              <a:t>SC2: Stabilizovat postavení škol v </a:t>
            </a:r>
            <a:r>
              <a:rPr lang="cs-CZ" sz="1700" u="sng" dirty="0" err="1" smtClean="0"/>
              <a:t>mikroregionu</a:t>
            </a:r>
            <a:endParaRPr lang="cs-CZ" sz="1700" u="sng" dirty="0" smtClean="0"/>
          </a:p>
          <a:p>
            <a:pPr lvl="2">
              <a:spcBef>
                <a:spcPts val="300"/>
              </a:spcBef>
              <a:buFont typeface="Arial" charset="0"/>
              <a:buChar char="•"/>
            </a:pPr>
            <a:r>
              <a:rPr lang="cs-CZ" sz="1500" dirty="0" smtClean="0"/>
              <a:t>Vytvoření projekce budoucích kapacit místních škol</a:t>
            </a:r>
          </a:p>
          <a:p>
            <a:pPr lvl="2">
              <a:spcBef>
                <a:spcPts val="300"/>
              </a:spcBef>
              <a:buFont typeface="Arial" charset="0"/>
              <a:buChar char="•"/>
            </a:pPr>
            <a:r>
              <a:rPr lang="cs-CZ" sz="1500" dirty="0" smtClean="0"/>
              <a:t>Rozšíření možnosti aktivního trávení volného času obyvatel, podpora celoživotního vzdělávání místních občanů </a:t>
            </a:r>
          </a:p>
          <a:p>
            <a:pPr lvl="2">
              <a:spcBef>
                <a:spcPts val="300"/>
              </a:spcBef>
              <a:buFont typeface="Arial" charset="0"/>
              <a:buChar char="•"/>
            </a:pPr>
            <a:r>
              <a:rPr lang="cs-CZ" sz="1500" dirty="0" smtClean="0"/>
              <a:t>Podpora zdravého životního stylu dětí</a:t>
            </a:r>
          </a:p>
          <a:p>
            <a:pPr lvl="2">
              <a:spcBef>
                <a:spcPts val="300"/>
              </a:spcBef>
              <a:buFont typeface="Arial" charset="0"/>
              <a:buChar char="•"/>
            </a:pPr>
            <a:r>
              <a:rPr lang="cs-CZ" sz="1500" dirty="0" smtClean="0"/>
              <a:t>Vytvoření nových vzdělávacích programů nejen pro školy, ale i širokou veřejnost</a:t>
            </a:r>
          </a:p>
          <a:p>
            <a:pPr lvl="1">
              <a:spcBef>
                <a:spcPts val="400"/>
              </a:spcBef>
              <a:buFont typeface="Wingdings" pitchFamily="2" charset="2"/>
              <a:buChar char="§"/>
            </a:pPr>
            <a:r>
              <a:rPr lang="cs-CZ" sz="1700" u="sng" dirty="0" smtClean="0"/>
              <a:t>SC3: Posílit vybavení škol</a:t>
            </a:r>
          </a:p>
          <a:p>
            <a:pPr lvl="2">
              <a:spcBef>
                <a:spcPts val="300"/>
              </a:spcBef>
              <a:buFont typeface="Arial" charset="0"/>
              <a:buChar char="•"/>
            </a:pPr>
            <a:r>
              <a:rPr lang="cs-CZ" sz="1500" dirty="0" smtClean="0"/>
              <a:t>Posílení zázemí škol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>Strategie – Vzdělávání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Nevyužité plochy a objekty</a:t>
            </a:r>
            <a:endParaRPr lang="cs-CZ" sz="40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Představení strategie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412776"/>
            <a:ext cx="4248472" cy="5116024"/>
          </a:xfrm>
        </p:spPr>
        <p:txBody>
          <a:bodyPr>
            <a:normAutofit lnSpcReduction="10000"/>
          </a:bodyPr>
          <a:lstStyle/>
          <a:p>
            <a:r>
              <a:rPr lang="cs-CZ" sz="2000" dirty="0" smtClean="0"/>
              <a:t>Malá atraktivity území pro bydlení a podnikání</a:t>
            </a:r>
          </a:p>
          <a:p>
            <a:pPr lvl="1"/>
            <a:r>
              <a:rPr lang="cs-CZ" sz="1800" dirty="0" smtClean="0"/>
              <a:t>periferní poloha</a:t>
            </a:r>
          </a:p>
          <a:p>
            <a:pPr lvl="1"/>
            <a:r>
              <a:rPr lang="cs-CZ" sz="1800" dirty="0" smtClean="0"/>
              <a:t>malá hustota osídlení</a:t>
            </a:r>
          </a:p>
          <a:p>
            <a:pPr lvl="1"/>
            <a:r>
              <a:rPr lang="cs-CZ" sz="1800" dirty="0" smtClean="0"/>
              <a:t>mnoho malých sídel</a:t>
            </a:r>
          </a:p>
          <a:p>
            <a:pPr lvl="1"/>
            <a:r>
              <a:rPr lang="cs-CZ" sz="1800" dirty="0" smtClean="0"/>
              <a:t>absence většího centra</a:t>
            </a:r>
          </a:p>
          <a:p>
            <a:pPr marL="603504" lvl="2" indent="-256032">
              <a:spcBef>
                <a:spcPts val="400"/>
              </a:spcBef>
              <a:buFont typeface="Arial" pitchFamily="34" charset="0"/>
              <a:buChar char="→"/>
            </a:pPr>
            <a:r>
              <a:rPr lang="cs-CZ" sz="2000" dirty="0" smtClean="0"/>
              <a:t>nízká efektivita obsluhy území</a:t>
            </a:r>
          </a:p>
          <a:p>
            <a:pPr>
              <a:buSzPct val="100000"/>
              <a:buFont typeface="Arial" pitchFamily="34" charset="0"/>
              <a:buChar char="+"/>
            </a:pPr>
            <a:r>
              <a:rPr lang="cs-CZ" sz="2000" dirty="0" smtClean="0"/>
              <a:t>Transformace ekonomické základny</a:t>
            </a:r>
          </a:p>
          <a:p>
            <a:pPr>
              <a:buSzPct val="100000"/>
              <a:buFont typeface="Arial" pitchFamily="34" charset="0"/>
              <a:buChar char="→"/>
            </a:pPr>
            <a:r>
              <a:rPr lang="cs-CZ" sz="2000" dirty="0" smtClean="0"/>
              <a:t>Koncentrace ekonomických aktivit mimo MR</a:t>
            </a:r>
          </a:p>
          <a:p>
            <a:pPr marL="603504" lvl="2" indent="-256032">
              <a:spcBef>
                <a:spcPts val="400"/>
              </a:spcBef>
              <a:buFont typeface="Arial" pitchFamily="34" charset="0"/>
              <a:buChar char="→"/>
            </a:pPr>
            <a:r>
              <a:rPr lang="cs-CZ" sz="2000" dirty="0" smtClean="0"/>
              <a:t>vyjížďka za prací</a:t>
            </a:r>
          </a:p>
          <a:p>
            <a:pPr marL="886968" lvl="3" indent="-256032">
              <a:spcBef>
                <a:spcPts val="400"/>
              </a:spcBef>
              <a:buFont typeface="Arial" pitchFamily="34" charset="0"/>
              <a:buChar char="→"/>
            </a:pPr>
            <a:r>
              <a:rPr lang="cs-CZ" sz="1800" dirty="0" smtClean="0"/>
              <a:t>oslabení obchodní sítě v území</a:t>
            </a:r>
          </a:p>
          <a:p>
            <a:pPr marL="886968" lvl="3" indent="-256032">
              <a:spcBef>
                <a:spcPts val="400"/>
              </a:spcBef>
              <a:buFont typeface="Arial" pitchFamily="34" charset="0"/>
              <a:buChar char="→"/>
            </a:pPr>
            <a:r>
              <a:rPr lang="cs-CZ" sz="1800" dirty="0" smtClean="0"/>
              <a:t>zhoršení dopravní obsluhy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Příčiny vzniku nevyužitých objektů</a:t>
            </a:r>
            <a:endParaRPr lang="cs-CZ" sz="3200" dirty="0"/>
          </a:p>
        </p:txBody>
      </p:sp>
      <p:pic>
        <p:nvPicPr>
          <p:cNvPr id="2050" name="Picture 2" descr="U:\Obce\Bezdružice\Strategická studie\KOMPLET\BF\Přílohy-mapy\3-VývojObyv01-11.jpg"/>
          <p:cNvPicPr>
            <a:picLocks noChangeAspect="1" noChangeArrowheads="1"/>
          </p:cNvPicPr>
          <p:nvPr/>
        </p:nvPicPr>
        <p:blipFill>
          <a:blip r:embed="rId2" cstate="print"/>
          <a:srcRect l="23817" t="3368" r="9527" b="3368"/>
          <a:stretch>
            <a:fillRect/>
          </a:stretch>
        </p:blipFill>
        <p:spPr bwMode="auto">
          <a:xfrm>
            <a:off x="4427984" y="1412776"/>
            <a:ext cx="4570492" cy="4522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325070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Podle typů</a:t>
            </a:r>
          </a:p>
          <a:p>
            <a:pPr>
              <a:spcBef>
                <a:spcPts val="600"/>
              </a:spcBef>
            </a:pPr>
            <a:r>
              <a:rPr lang="cs-CZ" sz="2100" dirty="0" smtClean="0"/>
              <a:t>Zemědělské areály</a:t>
            </a:r>
          </a:p>
          <a:p>
            <a:pPr>
              <a:spcBef>
                <a:spcPts val="600"/>
              </a:spcBef>
            </a:pPr>
            <a:r>
              <a:rPr lang="cs-CZ" sz="2100" dirty="0" smtClean="0"/>
              <a:t>Výrobní areály</a:t>
            </a:r>
          </a:p>
          <a:p>
            <a:pPr>
              <a:spcBef>
                <a:spcPts val="600"/>
              </a:spcBef>
            </a:pPr>
            <a:r>
              <a:rPr lang="cs-CZ" sz="2100" dirty="0" smtClean="0"/>
              <a:t>Veřejné a administrativní budovy</a:t>
            </a:r>
          </a:p>
          <a:p>
            <a:pPr>
              <a:spcBef>
                <a:spcPts val="600"/>
              </a:spcBef>
            </a:pPr>
            <a:r>
              <a:rPr lang="cs-CZ" sz="2100" dirty="0" smtClean="0"/>
              <a:t>Veřejná prostranství</a:t>
            </a:r>
          </a:p>
          <a:p>
            <a:pPr>
              <a:spcBef>
                <a:spcPts val="600"/>
              </a:spcBef>
            </a:pPr>
            <a:r>
              <a:rPr lang="cs-CZ" sz="2100" dirty="0" smtClean="0"/>
              <a:t>Obchodní a stravovací objekty</a:t>
            </a:r>
          </a:p>
          <a:p>
            <a:pPr>
              <a:spcBef>
                <a:spcPts val="600"/>
              </a:spcBef>
            </a:pPr>
            <a:r>
              <a:rPr lang="cs-CZ" sz="2100" dirty="0" smtClean="0"/>
              <a:t>Obytné objekty</a:t>
            </a:r>
          </a:p>
          <a:p>
            <a:pPr>
              <a:spcBef>
                <a:spcPts val="600"/>
              </a:spcBef>
            </a:pPr>
            <a:r>
              <a:rPr lang="cs-CZ" sz="2100" dirty="0" smtClean="0"/>
              <a:t>Památkové objekty</a:t>
            </a:r>
          </a:p>
          <a:p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Nevyužité plochy v území</a:t>
            </a:r>
            <a:endParaRPr lang="cs-CZ" sz="3200" dirty="0"/>
          </a:p>
        </p:txBody>
      </p:sp>
      <p:pic>
        <p:nvPicPr>
          <p:cNvPr id="1026" name="Picture 2" descr="U:\Obce\Bezdružice\Strategická studie\KOMPLET\BF\Přílohy-mapy\10-BF.jpg"/>
          <p:cNvPicPr>
            <a:picLocks noChangeAspect="1" noChangeArrowheads="1"/>
          </p:cNvPicPr>
          <p:nvPr/>
        </p:nvPicPr>
        <p:blipFill>
          <a:blip r:embed="rId2" cstate="print"/>
          <a:srcRect l="32153" t="4715" r="8336" b="6736"/>
          <a:stretch>
            <a:fillRect/>
          </a:stretch>
        </p:blipFill>
        <p:spPr bwMode="auto">
          <a:xfrm>
            <a:off x="3737930" y="1169368"/>
            <a:ext cx="5406070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820472" cy="4897437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Strategický cíl: Využít potenciál nevyužitých prostor a objektů ke zvýšení atraktivity sídel</a:t>
            </a:r>
            <a:endParaRPr lang="cs-CZ" sz="1200" dirty="0" smtClean="0"/>
          </a:p>
          <a:p>
            <a:pPr lvl="1">
              <a:buFont typeface="Wingdings" pitchFamily="2" charset="2"/>
              <a:buChar char="§"/>
            </a:pPr>
            <a:r>
              <a:rPr lang="cs-CZ" sz="1800" u="sng" dirty="0" smtClean="0"/>
              <a:t>SC1: Zavést systém monitorování nevyužitých prostor a objektů</a:t>
            </a:r>
            <a:endParaRPr lang="cs-CZ" sz="1000" dirty="0" smtClean="0"/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Systém monitorování</a:t>
            </a:r>
            <a:r>
              <a:rPr lang="cs-CZ" sz="1600" b="1" dirty="0" smtClean="0"/>
              <a:t> </a:t>
            </a:r>
            <a:r>
              <a:rPr lang="cs-CZ" sz="1600" dirty="0" smtClean="0"/>
              <a:t>nevyužitých prostor a objektů v MR</a:t>
            </a:r>
          </a:p>
          <a:p>
            <a:pPr lvl="1">
              <a:spcBef>
                <a:spcPts val="1000"/>
              </a:spcBef>
              <a:buFont typeface="Wingdings" pitchFamily="2" charset="2"/>
              <a:buChar char="§"/>
            </a:pPr>
            <a:r>
              <a:rPr lang="cs-CZ" sz="1800" u="sng" dirty="0" smtClean="0"/>
              <a:t>SC2: Ověřit proces revitalizace vybraných nevyužitých prostor a objektů  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Příprava revitalizace nevyužitých prostor a objektů vybraných podle typu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Revitalizace nevyužitých prostor a objektů vybraných podle typu</a:t>
            </a:r>
          </a:p>
          <a:p>
            <a:pPr lvl="3"/>
            <a:r>
              <a:rPr lang="cs-CZ" sz="1400" b="1" dirty="0" smtClean="0"/>
              <a:t>Prodejna místních potravin a kavárna v Bezdružicích (PZ16)</a:t>
            </a:r>
          </a:p>
          <a:p>
            <a:pPr lvl="3"/>
            <a:r>
              <a:rPr lang="cs-CZ" sz="1400" b="1" dirty="0" smtClean="0"/>
              <a:t>Společné stáří a dětství na vsi – </a:t>
            </a:r>
            <a:r>
              <a:rPr lang="cs-CZ" sz="1400" b="1" dirty="0" err="1" smtClean="0"/>
              <a:t>Lestkov</a:t>
            </a:r>
            <a:r>
              <a:rPr lang="cs-CZ" sz="1400" b="1" dirty="0" smtClean="0"/>
              <a:t> (PZ17)</a:t>
            </a:r>
          </a:p>
          <a:p>
            <a:pPr lvl="3"/>
            <a:r>
              <a:rPr lang="cs-CZ" sz="1400" b="1" dirty="0" smtClean="0"/>
              <a:t>Komunitní dům v Bezdružicích (PZ18)</a:t>
            </a:r>
          </a:p>
          <a:p>
            <a:pPr lvl="1">
              <a:spcBef>
                <a:spcPts val="1000"/>
              </a:spcBef>
              <a:buFont typeface="Wingdings" pitchFamily="2" charset="2"/>
              <a:buChar char="§"/>
            </a:pPr>
            <a:r>
              <a:rPr lang="cs-CZ" sz="1800" u="sng" dirty="0" smtClean="0"/>
              <a:t>SC3: Odstranit neperspektivní objekty narušující vzhled nebo fungování sídel v exponovaných místech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Inventarizace a vyhodnocení možností využití prostor a objektů narušující vzhled nebo fungování sídel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Příprava asanace vybraných prostor a objektů narušující vzhled nebo fungování sídel</a:t>
            </a:r>
          </a:p>
          <a:p>
            <a:pPr eaLnBrk="1" hangingPunct="1">
              <a:spcBef>
                <a:spcPts val="1200"/>
              </a:spcBef>
            </a:pPr>
            <a:endParaRPr lang="cs-CZ" altLang="cs-CZ" sz="1600" dirty="0" smtClean="0"/>
          </a:p>
          <a:p>
            <a:pPr lvl="1" eaLnBrk="1" hangingPunct="1"/>
            <a:endParaRPr lang="cs-CZ" altLang="cs-CZ" sz="1400" dirty="0" smtClean="0"/>
          </a:p>
          <a:p>
            <a:pPr eaLnBrk="1" hangingPunct="1"/>
            <a:endParaRPr lang="cs-CZ" altLang="cs-CZ" sz="2000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>Strategie - Nevyužité plochy a objekty 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003232" cy="475598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dirty="0" smtClean="0"/>
              <a:t>Rozvojová strategie </a:t>
            </a:r>
            <a:r>
              <a:rPr lang="cs-CZ" dirty="0" err="1" smtClean="0"/>
              <a:t>Mikroregionu</a:t>
            </a:r>
            <a:r>
              <a:rPr lang="cs-CZ" dirty="0" smtClean="0"/>
              <a:t> </a:t>
            </a:r>
            <a:r>
              <a:rPr lang="cs-CZ" dirty="0" err="1" smtClean="0"/>
              <a:t>Konstantinolázeňsko</a:t>
            </a:r>
            <a:r>
              <a:rPr lang="cs-CZ" dirty="0" smtClean="0"/>
              <a:t> ve 4 vybraných tématech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cs-CZ" dirty="0" smtClean="0"/>
              <a:t>Maloobchod a drobné podnikání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cs-CZ" dirty="0" smtClean="0"/>
              <a:t>Sociální služby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cs-CZ" dirty="0" smtClean="0"/>
              <a:t>Vzdělávání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cs-CZ" dirty="0" smtClean="0"/>
              <a:t>Nevyužité plochy a objekty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dirty="0" smtClean="0"/>
              <a:t>Rozpracování 2 projektů ve formě předběžné studie proveditelnosti (samostatná prezentace)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dirty="0" smtClean="0"/>
              <a:t>Rozpracování dalších 2 záměrů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cs-CZ" dirty="0" smtClean="0"/>
              <a:t>Návrh systému monitorování a prezentace </a:t>
            </a:r>
            <a:r>
              <a:rPr lang="cs-CZ" dirty="0" err="1" smtClean="0"/>
              <a:t>brownfieldů</a:t>
            </a:r>
            <a:r>
              <a:rPr lang="cs-CZ" dirty="0" smtClean="0"/>
              <a:t> v </a:t>
            </a:r>
            <a:r>
              <a:rPr lang="cs-CZ" dirty="0" err="1" smtClean="0"/>
              <a:t>Mikroregionu</a:t>
            </a:r>
            <a:endParaRPr lang="cs-CZ" dirty="0" smtClean="0"/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cs-CZ" dirty="0" smtClean="0"/>
              <a:t>Prognóza vývoje žáků ZŠ v </a:t>
            </a:r>
            <a:r>
              <a:rPr lang="cs-CZ" dirty="0" err="1" smtClean="0"/>
              <a:t>Mikroregionu</a:t>
            </a:r>
            <a:endParaRPr lang="cs-CZ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3000" dirty="0" smtClean="0"/>
              <a:t>Přenosná metodika tvorby strategií </a:t>
            </a:r>
            <a:r>
              <a:rPr lang="cs-CZ" sz="3000" dirty="0" err="1" smtClean="0"/>
              <a:t>mikroregionů</a:t>
            </a:r>
            <a:endParaRPr lang="cs-CZ" sz="3000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Obsah projektu na české straně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Zpracování projektových záměrů</a:t>
            </a:r>
            <a:endParaRPr lang="cs-CZ" sz="36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Metody vyhodnocení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cs-CZ" sz="3200" dirty="0" smtClean="0"/>
              <a:t>Přehled projektových záměrů v území</a:t>
            </a:r>
            <a:endParaRPr lang="cs-CZ" sz="3200" dirty="0"/>
          </a:p>
        </p:txBody>
      </p:sp>
      <p:pic>
        <p:nvPicPr>
          <p:cNvPr id="6" name="Zástupný symbol pro obsah 5" descr="MR-KL-Projektové záměry_A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388" y="692150"/>
            <a:ext cx="8640762" cy="6111875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>Vazby projektových záměrů</a:t>
            </a:r>
            <a:endParaRPr lang="cs-CZ" sz="3200" dirty="0"/>
          </a:p>
        </p:txBody>
      </p:sp>
      <p:pic>
        <p:nvPicPr>
          <p:cNvPr id="43" name="Obráze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08720"/>
            <a:ext cx="9144000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>Výsledky hodnocení projektových záměrů pro studie proveditelnosti</a:t>
            </a:r>
            <a:endParaRPr lang="cs-CZ" sz="32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79512" y="1340768"/>
          <a:ext cx="8784972" cy="5361339"/>
        </p:xfrm>
        <a:graphic>
          <a:graphicData uri="http://schemas.openxmlformats.org/drawingml/2006/table">
            <a:tbl>
              <a:tblPr/>
              <a:tblGrid>
                <a:gridCol w="360038"/>
                <a:gridCol w="2525380"/>
                <a:gridCol w="439784"/>
                <a:gridCol w="439784"/>
                <a:gridCol w="439784"/>
                <a:gridCol w="439784"/>
                <a:gridCol w="434421"/>
                <a:gridCol w="321794"/>
                <a:gridCol w="396880"/>
                <a:gridCol w="394198"/>
                <a:gridCol w="378108"/>
                <a:gridCol w="353975"/>
                <a:gridCol w="353975"/>
                <a:gridCol w="439784"/>
                <a:gridCol w="536323"/>
                <a:gridCol w="530960"/>
              </a:tblGrid>
              <a:tr h="1449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Číslo PZ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Název projektového záměru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Náročnost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Efekty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Připravenost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Vazby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66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Technic-ká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Finanční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Dostup-nost financí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Provozní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Organi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zační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Rizika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Ø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Cílová skupina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Přínos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Ø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Stav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Nositel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Synergie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Závislost na projektech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Demografická prognóza počtu žáků ZŠ v mikroregionu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Zázemí pro pedagogy v ZŠ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Záchlumí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Prostředí vychovává – ZŠ Konstantinovy Lázně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Rekonstrukce školní jídelny - ZŠ Bezdružice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1,7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Mikroport - zpravodaj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Mikroregionu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1,7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Rekonstrukce šaten - ZŠ Černošín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Centrum reemigrantské tradice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Venkovská komunitní škola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Tělocvična pro 1. st. ZŠ - ZŠ Černošín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Zahrada našich snů - MŠ Černošín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Starý zámek v Kořenu - ekovýchova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25307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Prodej a propagace potrav. výrobků místních producentů v síti COOP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Rozvoj sítě stávajících prodejen COOP - </a:t>
                      </a:r>
                      <a:r>
                        <a:rPr lang="cs-CZ" sz="8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Lestkov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Kavárna ve zvonici na vrchu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Krasíkov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25307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Podpora místních farmářů, regionálních produktů a prodeje ze dvora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1,7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8397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Obchod s produkty místních producentů </a:t>
                      </a:r>
                      <a:r>
                        <a:rPr lang="cs-CZ" sz="8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Konst</a:t>
                      </a:r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. 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Lázně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1,8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Úprava silnice III/20161 Bezdružice - Kokašice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Podpora propagace a rozvoje - Dvůr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Krasíkov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Prodejna místních potravin a kavárna v Bezdružicích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Zlepšení internetového připojení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mikroregionu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</a:tr>
              <a:tr h="16540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Rozšíření pečovatelské služby na celé </a:t>
                      </a:r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území MR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25307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Posílení kompetencí samosprávy při koordinaci poskytování sociálních služeb v MKL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</a:tr>
              <a:tr h="25307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Podpora seniorů a zdravotně postižených osob v domácím prostředí v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Olbramově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2,8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Dům tří věků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Kokašice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Zámek Slavice - klidné a pohodlné byty pro seniory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"Komunitní dům" v Bezdružicích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Společné stáří a dětství na vsi - Lestkov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3,7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2,0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Rekonstrukce staré radnice Bezdružice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1,5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Odstranění havarijního stavu </a:t>
                      </a:r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barokního 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zámku v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Cebivi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3,3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2,5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1449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5773" marR="5773" marT="57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Školící zařízení a depozit v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Trpístech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773" marR="5773" marT="57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2,8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3,0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5773" marR="5773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200" smtClean="0"/>
              <a:t>Přenositelná metodika</a:t>
            </a:r>
            <a:endParaRPr lang="cs-CZ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Tvorba </a:t>
            </a:r>
            <a:r>
              <a:rPr lang="cs-CZ" sz="2800" dirty="0"/>
              <a:t>strategií mikroregionů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</p:spPr>
        <p:txBody>
          <a:bodyPr>
            <a:normAutofit/>
          </a:bodyPr>
          <a:lstStyle/>
          <a:p>
            <a:pPr marL="624078" indent="-514350">
              <a:buSzPct val="100000"/>
              <a:buFont typeface="+mj-lt"/>
              <a:buAutoNum type="romanUcPeriod"/>
            </a:pPr>
            <a:r>
              <a:rPr lang="cs-CZ" sz="2400" dirty="0" smtClean="0"/>
              <a:t>Organizační zajištění</a:t>
            </a:r>
          </a:p>
          <a:p>
            <a:pPr marL="880110" lvl="1" indent="-514350">
              <a:buSzPct val="100000"/>
              <a:buFont typeface="+mj-lt"/>
              <a:buAutoNum type="arabicPeriod"/>
            </a:pPr>
            <a:r>
              <a:rPr lang="cs-CZ" sz="1800" dirty="0" smtClean="0"/>
              <a:t>Organizační struktura</a:t>
            </a:r>
          </a:p>
          <a:p>
            <a:pPr marL="880110" lvl="1" indent="-514350">
              <a:buSzPct val="100000"/>
              <a:buFont typeface="+mj-lt"/>
              <a:buAutoNum type="arabicPeriod"/>
            </a:pPr>
            <a:r>
              <a:rPr lang="cs-CZ" sz="1800" dirty="0"/>
              <a:t>Organizace procesu zpracování </a:t>
            </a:r>
            <a:r>
              <a:rPr lang="cs-CZ" sz="1800" dirty="0" smtClean="0"/>
              <a:t>strategie</a:t>
            </a:r>
          </a:p>
          <a:p>
            <a:pPr marL="1461744" lvl="2" indent="-514350"/>
            <a:r>
              <a:rPr lang="cs-CZ" sz="1600" dirty="0"/>
              <a:t>Příprava procesu</a:t>
            </a:r>
          </a:p>
          <a:p>
            <a:pPr marL="1461744" lvl="2" indent="-514350"/>
            <a:r>
              <a:rPr lang="cs-CZ" sz="1600" dirty="0"/>
              <a:t>Tvorba strategie</a:t>
            </a:r>
          </a:p>
          <a:p>
            <a:pPr marL="880110" lvl="1" indent="-514350">
              <a:buSzPct val="100000"/>
              <a:buFont typeface="+mj-lt"/>
              <a:buAutoNum type="arabicPeriod"/>
            </a:pPr>
            <a:r>
              <a:rPr lang="cs-CZ" sz="1800" dirty="0"/>
              <a:t>Role veřejnosti</a:t>
            </a:r>
          </a:p>
          <a:p>
            <a:pPr marL="880110" lvl="1" indent="-514350">
              <a:buSzPct val="100000"/>
              <a:buFont typeface="+mj-lt"/>
              <a:buAutoNum type="arabicPeriod"/>
            </a:pPr>
            <a:r>
              <a:rPr lang="cs-CZ" sz="1800" dirty="0"/>
              <a:t>Přeshraniční výměna poznatků a zkušeností</a:t>
            </a:r>
          </a:p>
          <a:p>
            <a:pPr marL="624078" lvl="1" indent="-514350">
              <a:spcBef>
                <a:spcPts val="400"/>
              </a:spcBef>
              <a:buSzPct val="100000"/>
              <a:buFont typeface="+mj-lt"/>
              <a:buAutoNum type="romanUcPeriod" startAt="2"/>
            </a:pPr>
            <a:r>
              <a:rPr lang="cs-CZ" sz="2400" dirty="0"/>
              <a:t>Postup zpracování</a:t>
            </a:r>
          </a:p>
          <a:p>
            <a:pPr marL="880110" lvl="1" indent="-514350">
              <a:buSzPct val="100000"/>
              <a:buFont typeface="+mj-lt"/>
              <a:buAutoNum type="arabicPeriod" startAt="5"/>
            </a:pPr>
            <a:r>
              <a:rPr lang="cs-CZ" sz="1800" dirty="0"/>
              <a:t>Analýza</a:t>
            </a:r>
          </a:p>
          <a:p>
            <a:pPr marL="880110" lvl="1" indent="-514350">
              <a:buSzPct val="100000"/>
              <a:buFont typeface="+mj-lt"/>
              <a:buAutoNum type="arabicPeriod" startAt="5"/>
            </a:pPr>
            <a:r>
              <a:rPr lang="cs-CZ" sz="1800" dirty="0"/>
              <a:t>Strategie</a:t>
            </a:r>
          </a:p>
          <a:p>
            <a:pPr marL="880110" lvl="1" indent="-514350">
              <a:buSzPct val="100000"/>
              <a:buFont typeface="+mj-lt"/>
              <a:buAutoNum type="arabicPeriod" startAt="5"/>
            </a:pPr>
            <a:r>
              <a:rPr lang="cs-CZ" sz="1800" dirty="0"/>
              <a:t>Identifikace projektových záměrů</a:t>
            </a:r>
          </a:p>
          <a:p>
            <a:pPr marL="880110" lvl="1" indent="-514350">
              <a:buSzPct val="100000"/>
              <a:buFont typeface="+mj-lt"/>
              <a:buAutoNum type="arabicPeriod" startAt="5"/>
            </a:pPr>
            <a:r>
              <a:rPr lang="cs-CZ" sz="1800" dirty="0"/>
              <a:t>Rozpracování konkrétních záměrů</a:t>
            </a:r>
          </a:p>
          <a:p>
            <a:pPr marL="880110" lvl="1" indent="-514350">
              <a:buSzPct val="100000"/>
              <a:buFont typeface="+mj-lt"/>
              <a:buAutoNum type="arabicPeriod" startAt="5"/>
            </a:pPr>
            <a:r>
              <a:rPr lang="cs-CZ" sz="1800" dirty="0"/>
              <a:t>Využití strategie</a:t>
            </a:r>
          </a:p>
          <a:p>
            <a:pPr marL="880110" lvl="1" indent="-514350">
              <a:buSzPct val="100000"/>
              <a:buFont typeface="+mj-lt"/>
              <a:buAutoNum type="arabicPeriod" startAt="5"/>
            </a:pPr>
            <a:r>
              <a:rPr lang="cs-CZ" sz="1800" dirty="0"/>
              <a:t>Shrnutí</a:t>
            </a:r>
          </a:p>
          <a:p>
            <a:pPr marL="624078" lvl="1" indent="-514350">
              <a:spcBef>
                <a:spcPts val="400"/>
              </a:spcBef>
              <a:buSzPct val="100000"/>
              <a:buFont typeface="+mj-lt"/>
              <a:buAutoNum type="arabicPeriod"/>
            </a:pP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Obsah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36110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</p:spPr>
        <p:txBody>
          <a:bodyPr>
            <a:normAutofit/>
          </a:bodyPr>
          <a:lstStyle/>
          <a:p>
            <a:r>
              <a:rPr lang="cs-CZ" sz="2400" dirty="0" smtClean="0"/>
              <a:t>Výstupy</a:t>
            </a:r>
          </a:p>
          <a:p>
            <a:pPr lvl="1"/>
            <a:r>
              <a:rPr lang="cs-CZ" sz="2000" dirty="0" smtClean="0"/>
              <a:t>Dokument </a:t>
            </a:r>
          </a:p>
          <a:p>
            <a:pPr lvl="1"/>
            <a:r>
              <a:rPr lang="cs-CZ" sz="2000" dirty="0" smtClean="0"/>
              <a:t>Projektové záměry</a:t>
            </a:r>
          </a:p>
          <a:p>
            <a:r>
              <a:rPr lang="cs-CZ" sz="2400" dirty="0" smtClean="0"/>
              <a:t>Výsledky</a:t>
            </a:r>
          </a:p>
          <a:p>
            <a:pPr lvl="1"/>
            <a:r>
              <a:rPr lang="cs-CZ" sz="2000" dirty="0" smtClean="0"/>
              <a:t>Zájem a podpora aktérů i veřejnosti</a:t>
            </a:r>
          </a:p>
          <a:p>
            <a:pPr lvl="1"/>
            <a:r>
              <a:rPr lang="cs-CZ" sz="2000" dirty="0" smtClean="0"/>
              <a:t>Zavedení mechanismů</a:t>
            </a:r>
          </a:p>
          <a:p>
            <a:r>
              <a:rPr lang="cs-CZ" sz="2400" dirty="0" smtClean="0"/>
              <a:t>Co dál?</a:t>
            </a:r>
          </a:p>
          <a:p>
            <a:pPr lvl="1"/>
            <a:r>
              <a:rPr lang="cs-CZ" sz="2000" dirty="0" smtClean="0"/>
              <a:t>Strategie</a:t>
            </a:r>
          </a:p>
          <a:p>
            <a:pPr lvl="2"/>
            <a:r>
              <a:rPr lang="cs-CZ" sz="1800" dirty="0" smtClean="0"/>
              <a:t>jasná </a:t>
            </a:r>
            <a:r>
              <a:rPr lang="cs-CZ" sz="1800" dirty="0"/>
              <a:t>a srozumitelná prezentace </a:t>
            </a:r>
            <a:r>
              <a:rPr lang="cs-CZ" sz="1800" dirty="0" smtClean="0"/>
              <a:t>strategie</a:t>
            </a:r>
          </a:p>
          <a:p>
            <a:pPr lvl="2"/>
            <a:r>
              <a:rPr lang="cs-CZ" sz="1800" smtClean="0"/>
              <a:t>aktualizace podle monitoringu </a:t>
            </a:r>
            <a:r>
              <a:rPr lang="cs-CZ" sz="1800" dirty="0" smtClean="0"/>
              <a:t>území a plnění strategie</a:t>
            </a:r>
            <a:endParaRPr lang="cs-CZ" sz="1800" dirty="0"/>
          </a:p>
          <a:p>
            <a:pPr lvl="1"/>
            <a:r>
              <a:rPr lang="cs-CZ" sz="2000" dirty="0"/>
              <a:t> Projekty</a:t>
            </a:r>
          </a:p>
          <a:p>
            <a:pPr lvl="2"/>
            <a:r>
              <a:rPr lang="cs-CZ" sz="1800" dirty="0" smtClean="0"/>
              <a:t>sběr zaměřený podle potřeb (periodicky</a:t>
            </a:r>
            <a:r>
              <a:rPr lang="cs-CZ" sz="1800" dirty="0"/>
              <a:t>, alespoň </a:t>
            </a:r>
            <a:r>
              <a:rPr lang="cs-CZ" sz="1800" dirty="0" smtClean="0"/>
              <a:t>1x ročně)</a:t>
            </a:r>
          </a:p>
          <a:p>
            <a:pPr lvl="2"/>
            <a:r>
              <a:rPr lang="cs-CZ" sz="1800" dirty="0" smtClean="0"/>
              <a:t>hodnocení a výběr projektů pro podporu (organizační struktura)</a:t>
            </a:r>
            <a:endParaRPr lang="cs-CZ" sz="2000" dirty="0"/>
          </a:p>
          <a:p>
            <a:pPr lvl="1"/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Výstupy, výsledky a jejich využití</a:t>
            </a:r>
            <a:endParaRPr lang="cs-CZ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sah 2"/>
          <p:cNvSpPr>
            <a:spLocks noGrp="1"/>
          </p:cNvSpPr>
          <p:nvPr>
            <p:ph idx="1"/>
          </p:nvPr>
        </p:nvSpPr>
        <p:spPr>
          <a:xfrm>
            <a:off x="468313" y="1628775"/>
            <a:ext cx="8578850" cy="3633788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cs-CZ" altLang="cs-CZ" sz="2400" smtClean="0"/>
              <a:t>Regionální rozvojová agentura Plzeňského kraje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cs-CZ" altLang="cs-CZ" sz="2000" smtClean="0"/>
              <a:t>Ing. Filip Uhlík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cs-CZ" altLang="cs-CZ" sz="2000" smtClean="0"/>
              <a:t>Ing. Pavel Beneš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cs-CZ" altLang="cs-CZ" sz="2000" smtClean="0"/>
              <a:t>Lucie Ženíšková</a:t>
            </a:r>
          </a:p>
          <a:p>
            <a:pPr eaLnBrk="1" hangingPunct="1">
              <a:spcBef>
                <a:spcPts val="1200"/>
              </a:spcBef>
              <a:buFont typeface="Wingdings 3" pitchFamily="18" charset="2"/>
              <a:buNone/>
            </a:pPr>
            <a:r>
              <a:rPr lang="cs-CZ" altLang="cs-CZ" sz="2400" smtClean="0"/>
              <a:t>Centrum pro Komunitní práci Západní Čechy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§"/>
            </a:pPr>
            <a:r>
              <a:rPr lang="cs-CZ" altLang="cs-CZ" sz="2000" smtClean="0"/>
              <a:t>Mgr. Jan Martínek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>Děkujeme za Vaši spolupráci 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400" dirty="0" smtClean="0"/>
              <a:t>Konkrétní tematické zaměření strategie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Návrh vhodných projektových záměrů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Zavedený způsob komunikace v </a:t>
            </a:r>
            <a:r>
              <a:rPr lang="cs-CZ" sz="2400" dirty="0" err="1" smtClean="0"/>
              <a:t>Mikroregionu</a:t>
            </a:r>
            <a:endParaRPr lang="cs-CZ" sz="2400" dirty="0" smtClean="0"/>
          </a:p>
          <a:p>
            <a:pPr lvl="1"/>
            <a:r>
              <a:rPr lang="cs-CZ" sz="2100" dirty="0" smtClean="0"/>
              <a:t>pracovní skupina</a:t>
            </a:r>
          </a:p>
          <a:p>
            <a:pPr lvl="1"/>
            <a:r>
              <a:rPr lang="cs-CZ" sz="2100" dirty="0" smtClean="0"/>
              <a:t>jednání s veřejností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Komunikace a spolupráce s partnerem na bavorské straně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Výměna zkušeností s bavorským partnerským </a:t>
            </a:r>
            <a:r>
              <a:rPr lang="cs-CZ" sz="2400" dirty="0" err="1" smtClean="0"/>
              <a:t>mikroregionem</a:t>
            </a:r>
            <a:r>
              <a:rPr lang="cs-CZ" sz="2400" dirty="0" smtClean="0"/>
              <a:t> </a:t>
            </a:r>
            <a:r>
              <a:rPr lang="cs-CZ" sz="2400" dirty="0" err="1" smtClean="0"/>
              <a:t>Steinwald</a:t>
            </a:r>
            <a:r>
              <a:rPr lang="cs-CZ" sz="2400" dirty="0" smtClean="0"/>
              <a:t>-</a:t>
            </a:r>
            <a:r>
              <a:rPr lang="cs-CZ" sz="2400" dirty="0" err="1" smtClean="0"/>
              <a:t>Allianz</a:t>
            </a:r>
            <a:endParaRPr lang="cs-CZ" sz="2400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Zásady tvorby rozvojové strategie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83976"/>
          </a:xfrm>
        </p:spPr>
        <p:txBody>
          <a:bodyPr>
            <a:normAutofit/>
          </a:bodyPr>
          <a:lstStyle/>
          <a:p>
            <a:r>
              <a:rPr lang="cs-CZ" dirty="0" smtClean="0"/>
              <a:t>4 tematicky zaměřené strategie</a:t>
            </a:r>
          </a:p>
          <a:p>
            <a:pPr lvl="1">
              <a:spcBef>
                <a:spcPts val="1200"/>
              </a:spcBef>
            </a:pPr>
            <a:r>
              <a:rPr lang="cs-CZ" sz="2100" dirty="0" smtClean="0"/>
              <a:t>na základě podrobné tematické analýzy</a:t>
            </a:r>
          </a:p>
          <a:p>
            <a:pPr lvl="2"/>
            <a:r>
              <a:rPr lang="cs-CZ" sz="1800" dirty="0" smtClean="0"/>
              <a:t>obecný rámec problému</a:t>
            </a:r>
          </a:p>
          <a:p>
            <a:pPr lvl="2"/>
            <a:r>
              <a:rPr lang="cs-CZ" sz="1800" dirty="0" smtClean="0"/>
              <a:t>situace v </a:t>
            </a:r>
            <a:r>
              <a:rPr lang="cs-CZ" sz="1800" dirty="0" err="1" smtClean="0"/>
              <a:t>Mikroregionu</a:t>
            </a:r>
            <a:endParaRPr lang="cs-CZ" sz="1800" dirty="0" smtClean="0"/>
          </a:p>
          <a:p>
            <a:pPr lvl="2"/>
            <a:r>
              <a:rPr lang="cs-CZ" sz="1800" dirty="0" smtClean="0"/>
              <a:t>socioekonomické souvislosti </a:t>
            </a:r>
          </a:p>
          <a:p>
            <a:pPr lvl="2"/>
            <a:r>
              <a:rPr lang="cs-CZ" sz="1800" dirty="0" smtClean="0"/>
              <a:t>zkušenosti a dobrá praxe </a:t>
            </a:r>
            <a:endParaRPr lang="cs-CZ" dirty="0" smtClean="0"/>
          </a:p>
          <a:p>
            <a:pPr lvl="1">
              <a:spcBef>
                <a:spcPts val="1200"/>
              </a:spcBef>
            </a:pPr>
            <a:r>
              <a:rPr lang="cs-CZ" sz="2100" dirty="0" smtClean="0"/>
              <a:t>shrnutí problému a možné scénáře řešení</a:t>
            </a:r>
          </a:p>
          <a:p>
            <a:pPr lvl="1">
              <a:spcBef>
                <a:spcPts val="1200"/>
              </a:spcBef>
            </a:pPr>
            <a:r>
              <a:rPr lang="cs-CZ" sz="2100" dirty="0" smtClean="0"/>
              <a:t>návrh strategie</a:t>
            </a:r>
          </a:p>
          <a:p>
            <a:pPr lvl="2"/>
            <a:r>
              <a:rPr lang="cs-CZ" sz="1800" dirty="0" smtClean="0"/>
              <a:t>hlavní/strategický cíl + specifické cíle</a:t>
            </a:r>
          </a:p>
          <a:p>
            <a:pPr lvl="2"/>
            <a:r>
              <a:rPr lang="cs-CZ" sz="1800" dirty="0" smtClean="0"/>
              <a:t>opatření + aktivity</a:t>
            </a:r>
          </a:p>
          <a:p>
            <a:pPr lvl="1">
              <a:spcBef>
                <a:spcPts val="1200"/>
              </a:spcBef>
            </a:pPr>
            <a:r>
              <a:rPr lang="cs-CZ" sz="2100" dirty="0" smtClean="0"/>
              <a:t>integrace tematických strategií prostřednictvím projektových záměrů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Postup tvorby rozvojové strategie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900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400" dirty="0" smtClean="0"/>
              <a:t>Projednávání</a:t>
            </a:r>
          </a:p>
          <a:p>
            <a:pPr marL="850392" lvl="1" indent="-457200">
              <a:buFont typeface="+mj-lt"/>
              <a:buAutoNum type="arabicPeriod"/>
            </a:pPr>
            <a:r>
              <a:rPr lang="cs-CZ" sz="2100" dirty="0" smtClean="0"/>
              <a:t>Analýza a možné scénáře řešení</a:t>
            </a:r>
          </a:p>
          <a:p>
            <a:pPr marL="850392" lvl="1" indent="-457200">
              <a:buFont typeface="+mj-lt"/>
              <a:buAutoNum type="arabicPeriod"/>
            </a:pPr>
            <a:r>
              <a:rPr lang="cs-CZ" sz="2100" dirty="0" smtClean="0"/>
              <a:t>Návrh strategie a sběr projektů</a:t>
            </a:r>
          </a:p>
          <a:p>
            <a:pPr marL="850392" lvl="1" indent="-457200">
              <a:buFont typeface="+mj-lt"/>
              <a:buAutoNum type="arabicPeriod"/>
            </a:pPr>
            <a:r>
              <a:rPr lang="cs-CZ" sz="2100" dirty="0" smtClean="0"/>
              <a:t>Výsledná strategie</a:t>
            </a:r>
          </a:p>
          <a:p>
            <a:pPr lvl="2"/>
            <a:r>
              <a:rPr lang="cs-CZ" sz="1800" dirty="0" smtClean="0"/>
              <a:t>v pracovní skupině</a:t>
            </a:r>
          </a:p>
          <a:p>
            <a:pPr lvl="2"/>
            <a:r>
              <a:rPr lang="cs-CZ" sz="1800" dirty="0" smtClean="0"/>
              <a:t>s odborníky na dané téma</a:t>
            </a:r>
          </a:p>
          <a:p>
            <a:pPr lvl="2"/>
            <a:r>
              <a:rPr lang="cs-CZ" sz="1800" dirty="0" smtClean="0"/>
              <a:t>s veřejností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Sběr a vyhodnocení projektových záměrů</a:t>
            </a:r>
          </a:p>
          <a:p>
            <a:pPr lvl="1">
              <a:spcBef>
                <a:spcPts val="400"/>
              </a:spcBef>
            </a:pPr>
            <a:r>
              <a:rPr lang="cs-CZ" sz="2100" dirty="0" smtClean="0"/>
              <a:t>sběr </a:t>
            </a:r>
            <a:r>
              <a:rPr lang="cs-CZ" sz="2100" dirty="0" err="1" smtClean="0"/>
              <a:t>fichí</a:t>
            </a:r>
            <a:r>
              <a:rPr lang="cs-CZ" sz="2100" dirty="0" smtClean="0"/>
              <a:t> (35) – obce, školy, spolky, podnikatelé apod.</a:t>
            </a:r>
          </a:p>
          <a:p>
            <a:pPr lvl="1">
              <a:spcBef>
                <a:spcPts val="400"/>
              </a:spcBef>
            </a:pPr>
            <a:r>
              <a:rPr lang="cs-CZ" sz="2100" dirty="0" smtClean="0"/>
              <a:t>vyhodnocení </a:t>
            </a:r>
            <a:r>
              <a:rPr lang="cs-CZ" sz="2100" dirty="0" err="1" smtClean="0"/>
              <a:t>fichí</a:t>
            </a:r>
            <a:r>
              <a:rPr lang="cs-CZ" sz="2100" dirty="0" smtClean="0"/>
              <a:t> a formulace projektových záměrů (30)</a:t>
            </a:r>
          </a:p>
          <a:p>
            <a:pPr marL="1088136" lvl="2" indent="-457200">
              <a:spcBef>
                <a:spcPts val="400"/>
              </a:spcBef>
              <a:buFont typeface="+mj-lt"/>
              <a:buAutoNum type="arabicPeriod"/>
            </a:pPr>
            <a:r>
              <a:rPr lang="cs-CZ" sz="1800" dirty="0" smtClean="0"/>
              <a:t>konfrontace navržené strategie – obsah opatření a aktivit</a:t>
            </a:r>
          </a:p>
          <a:p>
            <a:pPr marL="1088136" lvl="2" indent="-457200">
              <a:spcBef>
                <a:spcPts val="400"/>
              </a:spcBef>
              <a:buFont typeface="+mj-lt"/>
              <a:buAutoNum type="arabicPeriod"/>
            </a:pPr>
            <a:r>
              <a:rPr lang="cs-CZ" sz="1800" dirty="0" smtClean="0"/>
              <a:t>výběr prioritních projektových záměrů</a:t>
            </a:r>
          </a:p>
          <a:p>
            <a:pPr lvl="4">
              <a:spcBef>
                <a:spcPts val="400"/>
              </a:spcBef>
            </a:pPr>
            <a:r>
              <a:rPr lang="cs-CZ" sz="1600" dirty="0" smtClean="0"/>
              <a:t>na základě </a:t>
            </a:r>
            <a:r>
              <a:rPr lang="cs-CZ" sz="1600" dirty="0" err="1" smtClean="0"/>
              <a:t>multikriteriálního</a:t>
            </a:r>
            <a:r>
              <a:rPr lang="cs-CZ" sz="1600" dirty="0" smtClean="0"/>
              <a:t> hodnocení</a:t>
            </a:r>
          </a:p>
          <a:p>
            <a:pPr lvl="1">
              <a:spcBef>
                <a:spcPts val="400"/>
              </a:spcBef>
            </a:pP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Způsob tvorby rozvojové strategie</a:t>
            </a:r>
            <a:endParaRPr lang="cs-C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Maloobchod a drobné podnikání</a:t>
            </a:r>
            <a:endParaRPr lang="cs-CZ" sz="40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Představení strategie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12776"/>
            <a:ext cx="4546848" cy="4755984"/>
          </a:xfrm>
        </p:spPr>
        <p:txBody>
          <a:bodyPr>
            <a:noAutofit/>
          </a:bodyPr>
          <a:lstStyle/>
          <a:p>
            <a:r>
              <a:rPr lang="cs-CZ" sz="1800" dirty="0" smtClean="0"/>
              <a:t>9 </a:t>
            </a:r>
            <a:r>
              <a:rPr lang="cs-CZ" sz="1800" dirty="0"/>
              <a:t>prodejen v 6 obcích </a:t>
            </a:r>
          </a:p>
          <a:p>
            <a:r>
              <a:rPr lang="cs-CZ" sz="1800" dirty="0"/>
              <a:t>40 </a:t>
            </a:r>
            <a:r>
              <a:rPr lang="cs-CZ" sz="1800" dirty="0" smtClean="0"/>
              <a:t>sídel nemá </a:t>
            </a:r>
            <a:r>
              <a:rPr lang="cs-CZ" sz="1800" dirty="0"/>
              <a:t>prodejnu potravin </a:t>
            </a:r>
            <a:r>
              <a:rPr lang="cs-CZ" sz="1800" dirty="0" smtClean="0"/>
              <a:t>(29 % obyvatel)</a:t>
            </a:r>
            <a:endParaRPr lang="cs-CZ" sz="1800" dirty="0"/>
          </a:p>
          <a:p>
            <a:pPr lvl="1"/>
            <a:r>
              <a:rPr lang="cs-CZ" sz="1400" b="1" dirty="0"/>
              <a:t>Horní</a:t>
            </a:r>
            <a:r>
              <a:rPr lang="cs-CZ" sz="1400" dirty="0"/>
              <a:t> </a:t>
            </a:r>
            <a:r>
              <a:rPr lang="cs-CZ" sz="1400" b="1" dirty="0"/>
              <a:t>Kozolupy </a:t>
            </a:r>
            <a:r>
              <a:rPr lang="cs-CZ" sz="1400" b="1" dirty="0" smtClean="0"/>
              <a:t>, Cebiv </a:t>
            </a:r>
            <a:r>
              <a:rPr lang="cs-CZ" sz="1400" dirty="0"/>
              <a:t>(od 2014)</a:t>
            </a:r>
          </a:p>
          <a:p>
            <a:r>
              <a:rPr lang="cs-CZ" sz="1800" dirty="0" smtClean="0"/>
              <a:t>uzavření </a:t>
            </a:r>
            <a:r>
              <a:rPr lang="cs-CZ" sz="1800" dirty="0"/>
              <a:t>prodejen → vstup vietnamských obchodníků </a:t>
            </a:r>
            <a:endParaRPr lang="cs-CZ" sz="1800" dirty="0" smtClean="0"/>
          </a:p>
          <a:p>
            <a:pPr lvl="1"/>
            <a:r>
              <a:rPr lang="cs-CZ" sz="1400" b="1" dirty="0" smtClean="0"/>
              <a:t>Bezdružice </a:t>
            </a:r>
            <a:r>
              <a:rPr lang="cs-CZ" sz="1400" b="1" dirty="0"/>
              <a:t>(2x), Kokašice, Černošín, Cebiv</a:t>
            </a:r>
          </a:p>
          <a:p>
            <a:r>
              <a:rPr lang="cs-CZ" sz="1800" dirty="0"/>
              <a:t>koncentrace obchodu do center </a:t>
            </a:r>
            <a:r>
              <a:rPr lang="cs-CZ" sz="1800" dirty="0" smtClean="0"/>
              <a:t>v</a:t>
            </a:r>
            <a:r>
              <a:rPr lang="cs-CZ" sz="1800" dirty="0"/>
              <a:t> </a:t>
            </a:r>
            <a:r>
              <a:rPr lang="cs-CZ" sz="1800" dirty="0" smtClean="0"/>
              <a:t>okolí</a:t>
            </a:r>
          </a:p>
          <a:p>
            <a:pPr lvl="1"/>
            <a:r>
              <a:rPr lang="cs-CZ" sz="1400" dirty="0" smtClean="0"/>
              <a:t>Penny</a:t>
            </a:r>
            <a:r>
              <a:rPr lang="cs-CZ" sz="1400" dirty="0"/>
              <a:t>, </a:t>
            </a:r>
            <a:r>
              <a:rPr lang="cs-CZ" sz="1400" dirty="0" err="1"/>
              <a:t>Lidl</a:t>
            </a:r>
            <a:r>
              <a:rPr lang="cs-CZ" sz="1400" dirty="0"/>
              <a:t> </a:t>
            </a:r>
            <a:r>
              <a:rPr lang="cs-CZ" sz="1400" b="1" dirty="0"/>
              <a:t>(Stříbro), </a:t>
            </a:r>
            <a:r>
              <a:rPr lang="cs-CZ" sz="1400" dirty="0"/>
              <a:t>TESCO </a:t>
            </a:r>
            <a:r>
              <a:rPr lang="cs-CZ" sz="1400" b="1" dirty="0"/>
              <a:t>(</a:t>
            </a:r>
            <a:r>
              <a:rPr lang="cs-CZ" sz="1400" b="1" dirty="0" smtClean="0"/>
              <a:t>Planá)</a:t>
            </a:r>
            <a:endParaRPr lang="cs-CZ" sz="1400" dirty="0" smtClean="0"/>
          </a:p>
          <a:p>
            <a:r>
              <a:rPr lang="cs-CZ" sz="1800" dirty="0" smtClean="0"/>
              <a:t>sdružení funkcí a sortimentu př. </a:t>
            </a:r>
            <a:r>
              <a:rPr lang="cs-CZ" sz="1800" b="1" dirty="0" smtClean="0"/>
              <a:t>Záchlumí </a:t>
            </a:r>
            <a:r>
              <a:rPr lang="cs-CZ" sz="1800" dirty="0" smtClean="0"/>
              <a:t>– spojení s restaurací</a:t>
            </a:r>
          </a:p>
          <a:p>
            <a:r>
              <a:rPr lang="cs-CZ" sz="1800" dirty="0" smtClean="0"/>
              <a:t>obchod </a:t>
            </a:r>
            <a:r>
              <a:rPr lang="cs-CZ" sz="1800" dirty="0"/>
              <a:t>s místními produkty - </a:t>
            </a:r>
            <a:r>
              <a:rPr lang="cs-CZ" sz="1800" b="1" dirty="0"/>
              <a:t>Kokašice</a:t>
            </a:r>
          </a:p>
          <a:p>
            <a:r>
              <a:rPr lang="cs-CZ" sz="1800" dirty="0"/>
              <a:t>potřeba udržet stabilitu  některých prodejen (</a:t>
            </a:r>
            <a:r>
              <a:rPr lang="cs-CZ" sz="1800" b="1" dirty="0"/>
              <a:t>Lestkov a Kokašice</a:t>
            </a:r>
            <a:r>
              <a:rPr lang="cs-CZ" sz="1800" dirty="0"/>
              <a:t>)</a:t>
            </a:r>
          </a:p>
          <a:p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Situace maloobchodu v MKL</a:t>
            </a:r>
            <a:endParaRPr lang="cs-CZ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" r="-739"/>
          <a:stretch/>
        </p:blipFill>
        <p:spPr bwMode="auto">
          <a:xfrm>
            <a:off x="4988793" y="1484784"/>
            <a:ext cx="4036641" cy="417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sah 2"/>
          <p:cNvSpPr>
            <a:spLocks noGrp="1"/>
          </p:cNvSpPr>
          <p:nvPr>
            <p:ph idx="1"/>
          </p:nvPr>
        </p:nvSpPr>
        <p:spPr>
          <a:xfrm>
            <a:off x="468312" y="1412875"/>
            <a:ext cx="8568183" cy="5256213"/>
          </a:xfrm>
        </p:spPr>
        <p:txBody>
          <a:bodyPr/>
          <a:lstStyle/>
          <a:p>
            <a:pPr>
              <a:buSzPct val="100000"/>
            </a:pPr>
            <a:r>
              <a:rPr lang="cs-CZ" altLang="cs-CZ" sz="1400" dirty="0" smtClean="0"/>
              <a:t> </a:t>
            </a:r>
            <a:r>
              <a:rPr lang="cs-CZ" altLang="cs-CZ" sz="2000" b="1" dirty="0" smtClean="0"/>
              <a:t>Strategický c</a:t>
            </a:r>
            <a:r>
              <a:rPr lang="cs-CZ" sz="2000" b="1" dirty="0" smtClean="0"/>
              <a:t>íl: Oživit místní ekonomiku </a:t>
            </a:r>
            <a:r>
              <a:rPr lang="cs-CZ" sz="2000" b="1" dirty="0" err="1" smtClean="0"/>
              <a:t>mikroregionu</a:t>
            </a:r>
            <a:endParaRPr lang="cs-CZ" sz="2000" b="1" dirty="0" smtClean="0"/>
          </a:p>
          <a:p>
            <a:pPr lvl="1">
              <a:buFont typeface="Wingdings" pitchFamily="2" charset="2"/>
              <a:buChar char="§"/>
            </a:pPr>
            <a:r>
              <a:rPr lang="cs-CZ" sz="1800" u="sng" dirty="0" smtClean="0"/>
              <a:t>SC1: Zlepšit dostupnost maloobchodu pro občany MKL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Podpora a rozšíření systému pečovatelské služby (donáška potravin)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Podpora stávajících obchodů v obcích</a:t>
            </a:r>
          </a:p>
          <a:p>
            <a:pPr lvl="3">
              <a:buFont typeface="Arial" charset="0"/>
              <a:buChar char="•"/>
            </a:pPr>
            <a:r>
              <a:rPr lang="cs-CZ" sz="1400" b="1" dirty="0" smtClean="0"/>
              <a:t>např. Rozvoj sítě stávajících prodejen COOP – prodejna </a:t>
            </a:r>
            <a:r>
              <a:rPr lang="cs-CZ" sz="1400" b="1" dirty="0" err="1" smtClean="0"/>
              <a:t>Lestkov</a:t>
            </a:r>
            <a:r>
              <a:rPr lang="cs-CZ" sz="1400" b="1" dirty="0" smtClean="0"/>
              <a:t> (PZ15)</a:t>
            </a:r>
            <a:endParaRPr lang="cs-CZ" sz="1400" dirty="0" smtClean="0"/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Vytvoření podmínek pro nové obchody v obcích</a:t>
            </a:r>
          </a:p>
          <a:p>
            <a:pPr lvl="3">
              <a:buFont typeface="Arial" charset="0"/>
              <a:buChar char="•"/>
            </a:pPr>
            <a:r>
              <a:rPr lang="cs-CZ" sz="1400" b="1" dirty="0" smtClean="0"/>
              <a:t>např. Prodejna místních potravin a kavárna v Bezdružicích (PZ16)</a:t>
            </a:r>
            <a:endParaRPr lang="cs-CZ" sz="1400" dirty="0" smtClean="0"/>
          </a:p>
          <a:p>
            <a:pPr lvl="1">
              <a:buFont typeface="Wingdings" pitchFamily="2" charset="2"/>
              <a:buChar char="§"/>
            </a:pPr>
            <a:r>
              <a:rPr lang="cs-CZ" sz="1800" u="sng" dirty="0" smtClean="0"/>
              <a:t>SC2: Zkvalitnit infrastrukturu a služby pro rozvoj podnikání 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Zlepšení internetového připojení v území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Zlepšení dopravní dostupnosti Bezdružic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Podpora vzdělávání a rozvoj informovanosti pro potencionální podnikatele</a:t>
            </a:r>
          </a:p>
          <a:p>
            <a:pPr lvl="3">
              <a:buFont typeface="Arial" charset="0"/>
              <a:buChar char="•"/>
            </a:pPr>
            <a:r>
              <a:rPr lang="cs-CZ" sz="1400" b="1" dirty="0" smtClean="0"/>
              <a:t>např. Mikroport – zpravodaj </a:t>
            </a:r>
            <a:r>
              <a:rPr lang="cs-CZ" sz="1400" b="1" dirty="0" err="1" smtClean="0"/>
              <a:t>mikroregionu</a:t>
            </a:r>
            <a:r>
              <a:rPr lang="cs-CZ" sz="1400" b="1" dirty="0" smtClean="0"/>
              <a:t> (PZ6)</a:t>
            </a:r>
            <a:endParaRPr lang="cs-CZ" sz="1400" dirty="0" smtClean="0"/>
          </a:p>
          <a:p>
            <a:pPr lvl="1">
              <a:buFont typeface="Wingdings" pitchFamily="2" charset="2"/>
              <a:buChar char="§"/>
            </a:pPr>
            <a:r>
              <a:rPr lang="cs-CZ" sz="1800" u="sng" dirty="0" smtClean="0"/>
              <a:t>SC3: Zlepšit podmínky pro místní producenty</a:t>
            </a:r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Podpora pro rozvoj místních producentů potravin a řemeslných výrobců</a:t>
            </a:r>
          </a:p>
          <a:p>
            <a:pPr lvl="3">
              <a:buFont typeface="Arial" charset="0"/>
              <a:buChar char="•"/>
            </a:pPr>
            <a:r>
              <a:rPr lang="cs-CZ" sz="1400" b="1" dirty="0" smtClean="0"/>
              <a:t>např. Podpora propagace a rozvoje – Dvůr </a:t>
            </a:r>
            <a:r>
              <a:rPr lang="cs-CZ" sz="1400" b="1" dirty="0" err="1" smtClean="0"/>
              <a:t>Krasíkov</a:t>
            </a:r>
            <a:r>
              <a:rPr lang="cs-CZ" sz="1400" b="1" dirty="0" smtClean="0"/>
              <a:t> (PZ12)</a:t>
            </a:r>
            <a:endParaRPr lang="cs-CZ" sz="1400" dirty="0" smtClean="0"/>
          </a:p>
          <a:p>
            <a:pPr lvl="2">
              <a:buFont typeface="Arial" charset="0"/>
              <a:buChar char="•"/>
            </a:pPr>
            <a:r>
              <a:rPr lang="cs-CZ" sz="1600" dirty="0" smtClean="0"/>
              <a:t>Podpora dostupnosti místních producentů a jejich výrobků</a:t>
            </a:r>
          </a:p>
          <a:p>
            <a:pPr eaLnBrk="1" hangingPunct="1">
              <a:spcBef>
                <a:spcPts val="1200"/>
              </a:spcBef>
            </a:pPr>
            <a:endParaRPr lang="cs-CZ" altLang="cs-CZ" sz="1400" dirty="0" smtClean="0"/>
          </a:p>
          <a:p>
            <a:pPr lvl="1" eaLnBrk="1" hangingPunct="1"/>
            <a:endParaRPr lang="cs-CZ" altLang="cs-CZ" sz="1200" dirty="0" smtClean="0"/>
          </a:p>
          <a:p>
            <a:pPr eaLnBrk="1" hangingPunct="1"/>
            <a:endParaRPr lang="cs-CZ" altLang="cs-CZ" sz="1400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>Strategie – </a:t>
            </a:r>
            <a:br>
              <a:rPr lang="cs-CZ" sz="3200" dirty="0" smtClean="0"/>
            </a:br>
            <a:r>
              <a:rPr lang="cs-CZ" sz="3200" dirty="0" smtClean="0"/>
              <a:t>Maloobchod a drobné podnikání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Sociální služby</a:t>
            </a:r>
            <a:endParaRPr lang="cs-CZ" sz="40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Představení strategie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464</TotalTime>
  <Words>1489</Words>
  <Application>Microsoft Office PowerPoint</Application>
  <PresentationFormat>Předvádění na obrazovce (4:3)</PresentationFormat>
  <Paragraphs>810</Paragraphs>
  <Slides>27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Shluk</vt:lpstr>
      <vt:lpstr> „Demografické modely ve venkovském prostoru„</vt:lpstr>
      <vt:lpstr>Obsah projektu na české straně</vt:lpstr>
      <vt:lpstr>Zásady tvorby rozvojové strategie</vt:lpstr>
      <vt:lpstr>Postup tvorby rozvojové strategie</vt:lpstr>
      <vt:lpstr>Způsob tvorby rozvojové strategie</vt:lpstr>
      <vt:lpstr>Maloobchod a drobné podnikání</vt:lpstr>
      <vt:lpstr>Situace maloobchodu v MKL</vt:lpstr>
      <vt:lpstr>Strategie –  Maloobchod a drobné podnikání</vt:lpstr>
      <vt:lpstr>Sociální služby</vt:lpstr>
      <vt:lpstr>Problémy v oblasti sociální péče</vt:lpstr>
      <vt:lpstr>Strategie – Sociální služby</vt:lpstr>
      <vt:lpstr>Vzdělávání</vt:lpstr>
      <vt:lpstr>Problémy v oblasti vzdělávání v MKL</vt:lpstr>
      <vt:lpstr>Scénáře řešení oblasti vzdělávání</vt:lpstr>
      <vt:lpstr>Strategie – Vzdělávání</vt:lpstr>
      <vt:lpstr>Nevyužité plochy a objekty</vt:lpstr>
      <vt:lpstr>Příčiny vzniku nevyužitých objektů</vt:lpstr>
      <vt:lpstr>Nevyužité plochy v území</vt:lpstr>
      <vt:lpstr>Strategie - Nevyužité plochy a objekty </vt:lpstr>
      <vt:lpstr>Zpracování projektových záměrů</vt:lpstr>
      <vt:lpstr>Přehled projektových záměrů v území</vt:lpstr>
      <vt:lpstr>Vazby projektových záměrů</vt:lpstr>
      <vt:lpstr>Výsledky hodnocení projektových záměrů pro studie proveditelnosti</vt:lpstr>
      <vt:lpstr>Přenositelná metodika</vt:lpstr>
      <vt:lpstr>Obsah</vt:lpstr>
      <vt:lpstr>Výstupy, výsledky a jejich využití</vt:lpstr>
      <vt:lpstr>Děkujeme za Vaši spolupráci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„Demografické modely ve venkovském prostoru„</dc:title>
  <dc:creator>benes</dc:creator>
  <cp:lastModifiedBy>Ženíšková Lucie</cp:lastModifiedBy>
  <cp:revision>50</cp:revision>
  <dcterms:created xsi:type="dcterms:W3CDTF">2015-02-18T13:24:59Z</dcterms:created>
  <dcterms:modified xsi:type="dcterms:W3CDTF">2015-02-23T12:36:53Z</dcterms:modified>
</cp:coreProperties>
</file>