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4" r:id="rId8"/>
    <p:sldId id="263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úhlý trojúhelní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grpSp>
        <p:nvGrpSpPr>
          <p:cNvPr id="2" name="Skupin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Volný tvar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Volný tvar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Volný tvar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Přímá spojnice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2/23/2015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kumimoji="0" lang="en-US">
              <a:solidFill>
                <a:schemeClr val="accent1">
                  <a:tint val="20000"/>
                </a:schemeClr>
              </a:solidFill>
            </a:endParaRPr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2/23/2015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2/23/2015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2/23/2015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2/23/2015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Dvojitá šipk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Dvojitá šipk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2/23/2015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2/23/2015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2/23/2015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2/23/2015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2/23/2015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2/23/2015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Pravoúhlý trojúhelní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Přímá spojnice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vojitá šipk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Dvojitá šipk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olný tvar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Volný tvar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Pravoúhlý trojúhelní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Přímá spojnice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2/23/2015</a:t>
            </a:fld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 sz="1000" b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1829761"/>
          </a:xfrm>
        </p:spPr>
        <p:txBody>
          <a:bodyPr>
            <a:noAutofit/>
          </a:bodyPr>
          <a:lstStyle/>
          <a:p>
            <a:r>
              <a:rPr lang="cs-CZ" sz="3600" dirty="0">
                <a:effectLst/>
              </a:rPr>
              <a:t>Prodejna </a:t>
            </a:r>
            <a:r>
              <a:rPr lang="cs-CZ" sz="3600" dirty="0" smtClean="0">
                <a:effectLst/>
              </a:rPr>
              <a:t>lokálních potravin a kavárna </a:t>
            </a:r>
            <a:r>
              <a:rPr lang="cs-CZ" sz="3600" dirty="0">
                <a:effectLst/>
              </a:rPr>
              <a:t>v </a:t>
            </a:r>
            <a:r>
              <a:rPr lang="cs-CZ" sz="3600" dirty="0" smtClean="0">
                <a:effectLst/>
              </a:rPr>
              <a:t>Bezdružicích</a:t>
            </a:r>
            <a:endParaRPr lang="cs-CZ" sz="3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85800" y="2348880"/>
            <a:ext cx="7772400" cy="1199704"/>
          </a:xfrm>
        </p:spPr>
        <p:txBody>
          <a:bodyPr/>
          <a:lstStyle/>
          <a:p>
            <a:r>
              <a:rPr lang="cs-CZ" sz="2800" dirty="0" smtClean="0"/>
              <a:t>Předběžná </a:t>
            </a:r>
            <a:r>
              <a:rPr lang="cs-CZ" sz="2800" dirty="0"/>
              <a:t>studie proveditelnost - shrnutí</a:t>
            </a:r>
            <a:endParaRPr lang="cs-CZ" dirty="0"/>
          </a:p>
        </p:txBody>
      </p:sp>
      <p:sp>
        <p:nvSpPr>
          <p:cNvPr id="4" name="Podnadpis 2"/>
          <p:cNvSpPr txBox="1">
            <a:spLocks/>
          </p:cNvSpPr>
          <p:nvPr/>
        </p:nvSpPr>
        <p:spPr>
          <a:xfrm>
            <a:off x="683568" y="2982793"/>
            <a:ext cx="7772400" cy="1094279"/>
          </a:xfrm>
          <a:prstGeom prst="rect">
            <a:avLst/>
          </a:prstGeom>
        </p:spPr>
        <p:txBody>
          <a:bodyPr vert="horz" lIns="45720" rIns="45720">
            <a:normAutofit/>
          </a:bodyPr>
          <a:lstStyle>
            <a:lvl1pPr marL="0" marR="64008" indent="0" algn="r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2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None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de-DE" sz="2400" b="1" dirty="0" err="1" smtClean="0"/>
              <a:t>Závěrečn</a:t>
            </a:r>
            <a:r>
              <a:rPr lang="cs-CZ" sz="2400" b="1" dirty="0" smtClean="0"/>
              <a:t>á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konferenc</a:t>
            </a:r>
            <a:r>
              <a:rPr lang="cs-CZ" sz="2400" b="1" dirty="0" smtClean="0"/>
              <a:t>e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přeshraničního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projektu</a:t>
            </a:r>
            <a:endParaRPr lang="cs-CZ" sz="2400" b="1" dirty="0" smtClean="0"/>
          </a:p>
          <a:p>
            <a:r>
              <a:rPr lang="cs-CZ" sz="2400" b="1" dirty="0" smtClean="0"/>
              <a:t>Slavice, 20. - 21. 2. 2014</a:t>
            </a:r>
            <a:endParaRPr lang="cs-CZ" sz="2400" dirty="0"/>
          </a:p>
        </p:txBody>
      </p:sp>
      <p:pic>
        <p:nvPicPr>
          <p:cNvPr id="5" name="Obrázek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4221088"/>
            <a:ext cx="2922905" cy="579120"/>
          </a:xfrm>
          <a:prstGeom prst="rect">
            <a:avLst/>
          </a:prstGeom>
        </p:spPr>
      </p:pic>
      <p:pic>
        <p:nvPicPr>
          <p:cNvPr id="6" name="Obrázek 5" descr="logo_Ziel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94" y="4273158"/>
            <a:ext cx="856615" cy="5467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7273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481329"/>
            <a:ext cx="8363272" cy="2739760"/>
          </a:xfrm>
        </p:spPr>
        <p:txBody>
          <a:bodyPr>
            <a:normAutofit lnSpcReduction="10000"/>
          </a:bodyPr>
          <a:lstStyle/>
          <a:p>
            <a:r>
              <a:rPr lang="cs-CZ" sz="2200" dirty="0" smtClean="0"/>
              <a:t>Revitalizace části opuštěného objektu na náměstí Kryštofa Haranta v Bezdružicích čp. 29</a:t>
            </a:r>
          </a:p>
          <a:p>
            <a:pPr lvl="1"/>
            <a:r>
              <a:rPr lang="cs-CZ" sz="2000" dirty="0" smtClean="0"/>
              <a:t>dříve škola, pak administrativní budova</a:t>
            </a:r>
          </a:p>
          <a:p>
            <a:pPr lvl="1"/>
            <a:r>
              <a:rPr lang="cs-CZ" sz="2000" dirty="0" smtClean="0"/>
              <a:t>v dřívějším bufetu:</a:t>
            </a:r>
          </a:p>
          <a:p>
            <a:pPr lvl="2"/>
            <a:r>
              <a:rPr lang="cs-CZ" sz="1800" dirty="0" smtClean="0"/>
              <a:t>prodejna místních produktů (podpora místních producentů)</a:t>
            </a:r>
          </a:p>
          <a:p>
            <a:pPr lvl="2"/>
            <a:r>
              <a:rPr lang="cs-CZ" sz="1800" dirty="0" smtClean="0"/>
              <a:t>kavárna (</a:t>
            </a:r>
            <a:r>
              <a:rPr lang="cs-CZ" sz="1800" dirty="0"/>
              <a:t>ve </a:t>
            </a:r>
            <a:r>
              <a:rPr lang="cs-CZ" sz="1800" dirty="0" smtClean="0"/>
              <a:t>městě chybí) – turisté, další návštěvníci (např. lékaře)</a:t>
            </a:r>
          </a:p>
          <a:p>
            <a:pPr marL="612000" lvl="3">
              <a:buFont typeface="Arial" panose="020B0604020202020204" pitchFamily="34" charset="0"/>
              <a:buChar char="+"/>
            </a:pPr>
            <a:r>
              <a:rPr lang="cs-CZ" sz="2000" dirty="0" smtClean="0"/>
              <a:t>oživení náměstí</a:t>
            </a:r>
          </a:p>
          <a:p>
            <a:pPr marL="612000" lvl="3">
              <a:buFont typeface="Arial" panose="020B0604020202020204" pitchFamily="34" charset="0"/>
              <a:buChar char="+"/>
            </a:pPr>
            <a:r>
              <a:rPr lang="cs-CZ" sz="2000" dirty="0" smtClean="0"/>
              <a:t>zlepšení podmínek pro společenský život ve městě</a:t>
            </a:r>
            <a:endParaRPr lang="cs-CZ" sz="20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Charakteristika projektu</a:t>
            </a:r>
            <a:endParaRPr lang="cs-CZ" sz="3200" dirty="0"/>
          </a:p>
        </p:txBody>
      </p:sp>
      <p:pic>
        <p:nvPicPr>
          <p:cNvPr id="1026" name="Picture 2" descr="P:\Fotky\Bezdružice\Průzkum MR Konstantinolázeňska_140829\plná velikost\DSC_274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" t="-247" r="39" b="247"/>
          <a:stretch/>
        </p:blipFill>
        <p:spPr bwMode="auto">
          <a:xfrm>
            <a:off x="180000" y="4077072"/>
            <a:ext cx="4282418" cy="2854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P:\Fotky\Bezdružice\Průzkum MR Konstantinolázeňska_140829\plná velikost\DSC_274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1"/>
          <a:stretch/>
        </p:blipFill>
        <p:spPr bwMode="auto">
          <a:xfrm>
            <a:off x="4680000" y="4077072"/>
            <a:ext cx="4283968" cy="2855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0015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481328"/>
            <a:ext cx="4762872" cy="2739759"/>
          </a:xfrm>
        </p:spPr>
        <p:txBody>
          <a:bodyPr>
            <a:normAutofit fontScale="70000" lnSpcReduction="20000"/>
          </a:bodyPr>
          <a:lstStyle/>
          <a:p>
            <a:r>
              <a:rPr lang="cs-CZ" sz="3200" dirty="0" smtClean="0"/>
              <a:t>Prodejna lokálních potravin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cs-CZ" sz="2600" dirty="0"/>
              <a:t>pekařské výrobky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cs-CZ" sz="2600" dirty="0"/>
              <a:t>cukrárenské výrobky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cs-CZ" sz="2600" dirty="0"/>
              <a:t>sýry a mléčné výrobky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cs-CZ" sz="2600" dirty="0"/>
              <a:t>uzeniny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cs-CZ" sz="2600" dirty="0"/>
              <a:t>med a včelí produkty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cs-CZ" sz="2600" dirty="0" smtClean="0"/>
              <a:t>vejce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cs-CZ" sz="2600" dirty="0" smtClean="0"/>
              <a:t>nápoje </a:t>
            </a:r>
            <a:r>
              <a:rPr lang="cs-CZ" sz="2600" dirty="0"/>
              <a:t>(mošty, bylinkové </a:t>
            </a:r>
            <a:r>
              <a:rPr lang="cs-CZ" sz="2600" dirty="0" smtClean="0"/>
              <a:t>sirupy …)</a:t>
            </a:r>
            <a:endParaRPr lang="cs-CZ" sz="2600" dirty="0"/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cs-CZ" sz="2600" dirty="0"/>
              <a:t>ovoce, zelenina, </a:t>
            </a:r>
            <a:r>
              <a:rPr lang="cs-CZ" sz="2600" dirty="0" smtClean="0"/>
              <a:t>…</a:t>
            </a:r>
            <a:endParaRPr lang="cs-CZ" sz="26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Produkt</a:t>
            </a:r>
            <a:br>
              <a:rPr lang="cs-CZ" sz="3200" dirty="0" smtClean="0"/>
            </a:br>
            <a:r>
              <a:rPr lang="cs-CZ" sz="3200" dirty="0" smtClean="0"/>
              <a:t>Uvažované varianty</a:t>
            </a:r>
            <a:endParaRPr lang="cs-CZ" sz="3200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7663942"/>
              </p:ext>
            </p:extLst>
          </p:nvPr>
        </p:nvGraphicFramePr>
        <p:xfrm>
          <a:off x="1187624" y="4221088"/>
          <a:ext cx="7416824" cy="17326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4136"/>
                <a:gridCol w="2448272"/>
                <a:gridCol w="2016224"/>
                <a:gridCol w="1728192"/>
              </a:tblGrid>
              <a:tr h="288032">
                <a:tc rowSpan="2"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 </a:t>
                      </a:r>
                      <a:r>
                        <a:rPr lang="cs-CZ" sz="1600" dirty="0" smtClean="0">
                          <a:effectLst/>
                        </a:rPr>
                        <a:t>Uvažované</a:t>
                      </a:r>
                      <a:r>
                        <a:rPr lang="cs-CZ" sz="1600" baseline="0" dirty="0" smtClean="0">
                          <a:effectLst/>
                        </a:rPr>
                        <a:t> varianty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Rozdělení podle způsobu provozu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92534">
                <a:tc gridSpan="2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Provoz bez </a:t>
                      </a:r>
                      <a:r>
                        <a:rPr lang="cs-CZ" sz="1600" dirty="0" smtClean="0">
                          <a:effectLst/>
                        </a:rPr>
                        <a:t>dotací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Provoz </a:t>
                      </a:r>
                      <a:r>
                        <a:rPr lang="cs-CZ" sz="1600" dirty="0" smtClean="0">
                          <a:effectLst/>
                        </a:rPr>
                        <a:t>dotován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6064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Rozdělení dle rozsahu činnosti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Prodejna místních produktů a kavárna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Varianta 1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Varianta 3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606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Totéž + lahůdky a </a:t>
                      </a:r>
                      <a:r>
                        <a:rPr lang="cs-CZ" sz="1600" dirty="0" smtClean="0">
                          <a:effectLst/>
                        </a:rPr>
                        <a:t>svačinky </a:t>
                      </a:r>
                      <a:r>
                        <a:rPr lang="cs-CZ" sz="1600" dirty="0">
                          <a:effectLst/>
                        </a:rPr>
                        <a:t>(školy, firmy)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Varianta 2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Varianta 4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Zástupný symbol pro obsah 1"/>
          <p:cNvSpPr txBox="1">
            <a:spLocks/>
          </p:cNvSpPr>
          <p:nvPr/>
        </p:nvSpPr>
        <p:spPr>
          <a:xfrm>
            <a:off x="5148064" y="1481329"/>
            <a:ext cx="3816424" cy="165964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lnSpc>
                <a:spcPct val="80000"/>
              </a:lnSpc>
            </a:pPr>
            <a:r>
              <a:rPr lang="cs-CZ" sz="2200" dirty="0"/>
              <a:t>Kavárna</a:t>
            </a:r>
          </a:p>
          <a:p>
            <a:pPr lvl="1"/>
            <a:r>
              <a:rPr lang="cs-CZ" sz="1800" dirty="0" smtClean="0"/>
              <a:t>propojená s prodejnou</a:t>
            </a:r>
          </a:p>
          <a:p>
            <a:pPr lvl="1"/>
            <a:r>
              <a:rPr lang="cs-CZ" sz="1800" dirty="0" smtClean="0"/>
              <a:t>nekuřácká</a:t>
            </a:r>
          </a:p>
          <a:p>
            <a:pPr lvl="1"/>
            <a:r>
              <a:rPr lang="cs-CZ" sz="1800" dirty="0" smtClean="0"/>
              <a:t>s dětským koutkem</a:t>
            </a:r>
          </a:p>
          <a:p>
            <a:pPr lvl="1"/>
            <a:r>
              <a:rPr lang="cs-CZ" sz="1800" dirty="0" smtClean="0"/>
              <a:t>i venkovní posezení</a:t>
            </a:r>
          </a:p>
          <a:p>
            <a:pPr lvl="1"/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697675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Analýza trhu</a:t>
            </a:r>
            <a:endParaRPr lang="cs-CZ" sz="320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67544" y="1412776"/>
            <a:ext cx="4040188" cy="762000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Průzkum místních producentů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4008" y="1412776"/>
            <a:ext cx="4041775" cy="762000"/>
          </a:xfrm>
        </p:spPr>
        <p:txBody>
          <a:bodyPr/>
          <a:lstStyle/>
          <a:p>
            <a:r>
              <a:rPr lang="cs-CZ" dirty="0" smtClean="0"/>
              <a:t>Analýza poptávky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67544" y="2204864"/>
            <a:ext cx="4040188" cy="4320480"/>
          </a:xfrm>
        </p:spPr>
        <p:txBody>
          <a:bodyPr>
            <a:normAutofit/>
          </a:bodyPr>
          <a:lstStyle/>
          <a:p>
            <a:r>
              <a:rPr lang="cs-CZ" sz="2000" dirty="0"/>
              <a:t>20 vhodných </a:t>
            </a:r>
            <a:r>
              <a:rPr lang="cs-CZ" sz="2000" dirty="0" smtClean="0"/>
              <a:t>producentů</a:t>
            </a:r>
            <a:endParaRPr lang="cs-CZ" sz="2200" dirty="0" smtClean="0"/>
          </a:p>
          <a:p>
            <a:pPr lvl="1"/>
            <a:r>
              <a:rPr lang="cs-CZ" sz="1700" dirty="0"/>
              <a:t>pekařské výrobky </a:t>
            </a:r>
            <a:endParaRPr lang="cs-CZ" sz="1700" dirty="0" smtClean="0"/>
          </a:p>
          <a:p>
            <a:pPr lvl="1"/>
            <a:r>
              <a:rPr lang="cs-CZ" sz="1700" dirty="0" smtClean="0"/>
              <a:t>cukrářské </a:t>
            </a:r>
            <a:r>
              <a:rPr lang="cs-CZ" sz="1700" dirty="0"/>
              <a:t>výrobky </a:t>
            </a:r>
          </a:p>
          <a:p>
            <a:pPr lvl="1"/>
            <a:r>
              <a:rPr lang="cs-CZ" sz="1700" dirty="0"/>
              <a:t>sýry a mléčné výrobky </a:t>
            </a:r>
            <a:r>
              <a:rPr lang="cs-CZ" sz="1700" dirty="0" smtClean="0"/>
              <a:t>(z kozího </a:t>
            </a:r>
            <a:r>
              <a:rPr lang="cs-CZ" sz="1700" dirty="0"/>
              <a:t>a </a:t>
            </a:r>
            <a:r>
              <a:rPr lang="cs-CZ" sz="1700" dirty="0" smtClean="0"/>
              <a:t>kravského mléka) </a:t>
            </a:r>
            <a:endParaRPr lang="cs-CZ" sz="1700" dirty="0"/>
          </a:p>
          <a:p>
            <a:pPr lvl="1"/>
            <a:r>
              <a:rPr lang="cs-CZ" sz="1700" dirty="0"/>
              <a:t>lahůdky</a:t>
            </a:r>
          </a:p>
          <a:p>
            <a:pPr lvl="1"/>
            <a:r>
              <a:rPr lang="cs-CZ" sz="1700" dirty="0"/>
              <a:t>maso, uzeniny a ryby </a:t>
            </a:r>
          </a:p>
          <a:p>
            <a:pPr lvl="1"/>
            <a:r>
              <a:rPr lang="cs-CZ" sz="1700" dirty="0"/>
              <a:t>nápoje (mošty, bylinkové sirupy či čaje)</a:t>
            </a:r>
          </a:p>
          <a:p>
            <a:pPr lvl="1"/>
            <a:r>
              <a:rPr lang="cs-CZ" sz="1700" dirty="0"/>
              <a:t>ostatní (sušené ovoce, čerstvé houby, med….) 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cs-CZ" dirty="0"/>
              <a:t>dostatečná </a:t>
            </a:r>
            <a:r>
              <a:rPr lang="cs-CZ" dirty="0" smtClean="0"/>
              <a:t>nabídka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cs-CZ" dirty="0" smtClean="0"/>
              <a:t>zájem producentů o tento projekt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4008" y="2204864"/>
            <a:ext cx="4320480" cy="3744416"/>
          </a:xfrm>
        </p:spPr>
        <p:txBody>
          <a:bodyPr>
            <a:normAutofit/>
          </a:bodyPr>
          <a:lstStyle/>
          <a:p>
            <a:pPr marL="324000" lvl="1">
              <a:buFont typeface="Verdana" panose="020B0604030504040204" pitchFamily="34" charset="0"/>
              <a:buChar char="x"/>
            </a:pPr>
            <a:r>
              <a:rPr lang="cs-CZ" dirty="0" smtClean="0"/>
              <a:t>2 samoobsluhy na náměstí</a:t>
            </a:r>
          </a:p>
          <a:p>
            <a:pPr marL="324000" lvl="1">
              <a:buFont typeface="Verdana" panose="020B0604030504040204" pitchFamily="34" charset="0"/>
              <a:buChar char="x"/>
            </a:pPr>
            <a:r>
              <a:rPr lang="cs-CZ" dirty="0" smtClean="0"/>
              <a:t>2 restaurace</a:t>
            </a:r>
          </a:p>
          <a:p>
            <a:pPr>
              <a:spcBef>
                <a:spcPts val="600"/>
              </a:spcBef>
            </a:pPr>
            <a:r>
              <a:rPr lang="cs-CZ" sz="2000" dirty="0" smtClean="0"/>
              <a:t>Průzkum obyvatel:</a:t>
            </a:r>
          </a:p>
          <a:p>
            <a:pPr lvl="1">
              <a:spcBef>
                <a:spcPts val="600"/>
              </a:spcBef>
            </a:pPr>
            <a:r>
              <a:rPr lang="cs-CZ" sz="1700" dirty="0" smtClean="0"/>
              <a:t>velký zájem o </a:t>
            </a:r>
            <a:r>
              <a:rPr lang="cs-CZ" sz="1700" u="sng" dirty="0" smtClean="0"/>
              <a:t>prodejnu</a:t>
            </a:r>
            <a:r>
              <a:rPr lang="cs-CZ" sz="1700" dirty="0" smtClean="0"/>
              <a:t> (16 z 19)</a:t>
            </a:r>
          </a:p>
          <a:p>
            <a:pPr lvl="2">
              <a:spcBef>
                <a:spcPts val="0"/>
              </a:spcBef>
            </a:pPr>
            <a:r>
              <a:rPr lang="cs-CZ" sz="1400" dirty="0" smtClean="0"/>
              <a:t>zejm. o </a:t>
            </a:r>
            <a:r>
              <a:rPr lang="cs-CZ" sz="1400" dirty="0"/>
              <a:t>sýry a mléčné výrobky, pekařské a cukrářské </a:t>
            </a:r>
            <a:r>
              <a:rPr lang="cs-CZ" sz="1400" dirty="0" smtClean="0"/>
              <a:t>výrobky</a:t>
            </a:r>
          </a:p>
          <a:p>
            <a:pPr lvl="1">
              <a:spcBef>
                <a:spcPts val="600"/>
              </a:spcBef>
            </a:pPr>
            <a:r>
              <a:rPr lang="cs-CZ" sz="1700" dirty="0" smtClean="0"/>
              <a:t>zájem o </a:t>
            </a:r>
            <a:r>
              <a:rPr lang="cs-CZ" sz="1700" u="sng" dirty="0" smtClean="0"/>
              <a:t>kavárnu</a:t>
            </a:r>
            <a:r>
              <a:rPr lang="cs-CZ" sz="1700" dirty="0" smtClean="0"/>
              <a:t> (12 z 19)</a:t>
            </a:r>
          </a:p>
          <a:p>
            <a:pPr lvl="2">
              <a:spcBef>
                <a:spcPts val="0"/>
              </a:spcBef>
            </a:pPr>
            <a:r>
              <a:rPr lang="cs-CZ" sz="1400" dirty="0" smtClean="0"/>
              <a:t>zejm. pro některé skupiny (např. matky s dětmi)</a:t>
            </a:r>
          </a:p>
          <a:p>
            <a:pPr lvl="2">
              <a:spcBef>
                <a:spcPts val="0"/>
              </a:spcBef>
            </a:pPr>
            <a:r>
              <a:rPr lang="cs-CZ" sz="1400" dirty="0" smtClean="0"/>
              <a:t>zdůrazňován význam pro návštěvníky</a:t>
            </a:r>
          </a:p>
          <a:p>
            <a:pPr lvl="1">
              <a:spcBef>
                <a:spcPts val="600"/>
              </a:spcBef>
            </a:pPr>
            <a:r>
              <a:rPr lang="cs-CZ" sz="1700" u="sng" dirty="0" smtClean="0"/>
              <a:t>zdravé svačinky </a:t>
            </a:r>
            <a:r>
              <a:rPr lang="cs-CZ" sz="1700" dirty="0" smtClean="0"/>
              <a:t>(7 z 19)</a:t>
            </a:r>
          </a:p>
          <a:p>
            <a:pPr lvl="2">
              <a:spcBef>
                <a:spcPts val="0"/>
              </a:spcBef>
            </a:pPr>
            <a:r>
              <a:rPr lang="cs-CZ" sz="1400" dirty="0" smtClean="0"/>
              <a:t>zájem školy o spolupráci</a:t>
            </a:r>
          </a:p>
          <a:p>
            <a:pPr lvl="2">
              <a:spcBef>
                <a:spcPts val="0"/>
              </a:spcBef>
            </a:pPr>
            <a:r>
              <a:rPr lang="cs-CZ" sz="1400" dirty="0" smtClean="0"/>
              <a:t>vliv ceny a sortimentu</a:t>
            </a:r>
          </a:p>
        </p:txBody>
      </p:sp>
    </p:spTree>
    <p:extLst>
      <p:ext uri="{BB962C8B-B14F-4D97-AF65-F5344CB8AC3E}">
        <p14:creationId xmlns:p14="http://schemas.microsoft.com/office/powerpoint/2010/main" val="624880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203848" y="1196752"/>
            <a:ext cx="5940152" cy="4069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1412776"/>
            <a:ext cx="3240360" cy="4824536"/>
          </a:xfrm>
        </p:spPr>
        <p:txBody>
          <a:bodyPr>
            <a:normAutofit/>
          </a:bodyPr>
          <a:lstStyle/>
          <a:p>
            <a:r>
              <a:rPr lang="cs-CZ" sz="2000" dirty="0" smtClean="0"/>
              <a:t>Personál</a:t>
            </a:r>
          </a:p>
          <a:p>
            <a:pPr lvl="1"/>
            <a:r>
              <a:rPr lang="cs-CZ" sz="1800" dirty="0" smtClean="0"/>
              <a:t>bez dotací (var. 1+2) = 2,5 úvazku</a:t>
            </a:r>
          </a:p>
          <a:p>
            <a:pPr lvl="2"/>
            <a:r>
              <a:rPr lang="cs-CZ" sz="1600" dirty="0" smtClean="0"/>
              <a:t>dle provozní doby</a:t>
            </a:r>
          </a:p>
          <a:p>
            <a:pPr lvl="1"/>
            <a:r>
              <a:rPr lang="cs-CZ" sz="1800" dirty="0" smtClean="0"/>
              <a:t>s dotací </a:t>
            </a:r>
            <a:r>
              <a:rPr lang="cs-CZ" sz="1800" dirty="0"/>
              <a:t>(var. </a:t>
            </a:r>
            <a:r>
              <a:rPr lang="cs-CZ" sz="1800" dirty="0" smtClean="0"/>
              <a:t>3+4) = 3</a:t>
            </a:r>
            <a:r>
              <a:rPr lang="cs-CZ" sz="1800" dirty="0"/>
              <a:t> </a:t>
            </a:r>
            <a:r>
              <a:rPr lang="cs-CZ" sz="1800" dirty="0" smtClean="0"/>
              <a:t>úvazky</a:t>
            </a:r>
          </a:p>
          <a:p>
            <a:pPr lvl="2"/>
            <a:r>
              <a:rPr lang="cs-CZ" sz="1600" dirty="0" smtClean="0"/>
              <a:t>zajištění podmínek dotace</a:t>
            </a:r>
            <a:endParaRPr lang="cs-CZ" sz="1600" dirty="0"/>
          </a:p>
          <a:p>
            <a:pPr lvl="2"/>
            <a:endParaRPr lang="cs-CZ" sz="1600" dirty="0" smtClean="0"/>
          </a:p>
          <a:p>
            <a:pPr lvl="1">
              <a:buSzPct val="120000"/>
              <a:buFont typeface="Times New Roman" pitchFamily="18" charset="0"/>
              <a:buChar char="="/>
            </a:pPr>
            <a:r>
              <a:rPr lang="cs-CZ" sz="1800" b="1" dirty="0" smtClean="0"/>
              <a:t>klíč k úspěchu</a:t>
            </a:r>
          </a:p>
          <a:p>
            <a:pPr lvl="2">
              <a:buSzPct val="120000"/>
              <a:buFont typeface="Arial" pitchFamily="34" charset="0"/>
              <a:buChar char="+"/>
            </a:pPr>
            <a:r>
              <a:rPr lang="cs-CZ" sz="1600" dirty="0" smtClean="0"/>
              <a:t>zájem a motivace</a:t>
            </a:r>
          </a:p>
          <a:p>
            <a:pPr lvl="2">
              <a:buSzPct val="120000"/>
              <a:buFont typeface="Arial" pitchFamily="34" charset="0"/>
              <a:buChar char="+"/>
            </a:pPr>
            <a:r>
              <a:rPr lang="cs-CZ" sz="1600" dirty="0" smtClean="0"/>
              <a:t>aktivita a flexibilita </a:t>
            </a:r>
          </a:p>
          <a:p>
            <a:pPr lvl="2">
              <a:buSzPct val="120000"/>
              <a:buFont typeface="Arial" pitchFamily="34" charset="0"/>
              <a:buChar char="+"/>
            </a:pPr>
            <a:r>
              <a:rPr lang="cs-CZ" sz="1600" dirty="0" smtClean="0"/>
              <a:t>stabilita !!!</a:t>
            </a:r>
          </a:p>
          <a:p>
            <a:pPr lvl="2">
              <a:buSzPct val="120000"/>
              <a:buFont typeface="Arial" pitchFamily="34" charset="0"/>
              <a:buChar char="+"/>
            </a:pPr>
            <a:r>
              <a:rPr lang="cs-CZ" sz="1600" u="sng" dirty="0" smtClean="0"/>
              <a:t>komunikace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4114800" cy="1143000"/>
          </a:xfrm>
        </p:spPr>
        <p:txBody>
          <a:bodyPr>
            <a:normAutofit/>
          </a:bodyPr>
          <a:lstStyle/>
          <a:p>
            <a:r>
              <a:rPr lang="cs-CZ" sz="3200" dirty="0" smtClean="0"/>
              <a:t>Technická analýza</a:t>
            </a:r>
            <a:endParaRPr lang="cs-CZ" sz="3200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8082996"/>
              </p:ext>
            </p:extLst>
          </p:nvPr>
        </p:nvGraphicFramePr>
        <p:xfrm>
          <a:off x="3635897" y="5373217"/>
          <a:ext cx="5256583" cy="11521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1383"/>
                <a:gridCol w="2098936"/>
                <a:gridCol w="2376264"/>
              </a:tblGrid>
              <a:tr h="3840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období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květen-září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říjen-duben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40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PO-PÁ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7,00 – 18,00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7,00 – 16,00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40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SO</a:t>
                      </a:r>
                      <a:r>
                        <a:rPr lang="cs-CZ" sz="1400" dirty="0">
                          <a:effectLst/>
                        </a:rPr>
                        <a:t>, </a:t>
                      </a:r>
                      <a:r>
                        <a:rPr lang="cs-CZ" sz="1400" dirty="0" smtClean="0">
                          <a:effectLst/>
                        </a:rPr>
                        <a:t>NE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7,00 – 18,00 (SO i NE)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7,00 – 13,00 (pouze </a:t>
                      </a:r>
                      <a:r>
                        <a:rPr lang="cs-CZ" sz="1400" dirty="0" smtClean="0">
                          <a:effectLst/>
                        </a:rPr>
                        <a:t>v SO</a:t>
                      </a:r>
                      <a:r>
                        <a:rPr lang="cs-CZ" sz="1400" dirty="0">
                          <a:effectLst/>
                        </a:rPr>
                        <a:t>)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Obdélník 5"/>
          <p:cNvSpPr/>
          <p:nvPr/>
        </p:nvSpPr>
        <p:spPr>
          <a:xfrm>
            <a:off x="8820472" y="1196752"/>
            <a:ext cx="323528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8460432" y="4509120"/>
            <a:ext cx="899592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9195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Finanční analýza</a:t>
            </a:r>
            <a:endParaRPr lang="cs-CZ" sz="3200" dirty="0"/>
          </a:p>
        </p:txBody>
      </p:sp>
      <p:graphicFrame>
        <p:nvGraphicFramePr>
          <p:cNvPr id="6" name="Tabulka 5"/>
          <p:cNvGraphicFramePr>
            <a:graphicFrameLocks noGrp="1"/>
          </p:cNvGraphicFramePr>
          <p:nvPr/>
        </p:nvGraphicFramePr>
        <p:xfrm>
          <a:off x="395536" y="1340772"/>
          <a:ext cx="8352927" cy="5252539"/>
        </p:xfrm>
        <a:graphic>
          <a:graphicData uri="http://schemas.openxmlformats.org/drawingml/2006/table">
            <a:tbl>
              <a:tblPr/>
              <a:tblGrid>
                <a:gridCol w="3672408"/>
                <a:gridCol w="648072"/>
                <a:gridCol w="1008112"/>
                <a:gridCol w="1008112"/>
                <a:gridCol w="1008112"/>
                <a:gridCol w="1008111"/>
              </a:tblGrid>
              <a:tr h="284299">
                <a:tc gridSpan="3">
                  <a:txBody>
                    <a:bodyPr/>
                    <a:lstStyle/>
                    <a:p>
                      <a:pPr algn="l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Porovnání podmínek variant nezatěžující </a:t>
                      </a:r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město 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299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453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Investiční náklady</a:t>
                      </a:r>
                    </a:p>
                  </a:txBody>
                  <a:tcPr marL="0" marR="0" marT="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453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Rekonstrukce stavby</a:t>
                      </a:r>
                    </a:p>
                  </a:txBody>
                  <a:tcPr marL="85725" marR="0" marT="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Kč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2 247 000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2 247 000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2 247 000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2 247 000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636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Další náklady související  se stavbou</a:t>
                      </a:r>
                    </a:p>
                  </a:txBody>
                  <a:tcPr marL="85725" marR="0" marT="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Kč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453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Projektová dokumentace</a:t>
                      </a:r>
                    </a:p>
                  </a:txBody>
                  <a:tcPr marL="85725" marR="0" marT="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Kč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115 000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115 000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115 000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115 000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453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Vybavení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5725" marR="0" marT="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Kč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952 000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1 172 000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952 000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1 172 000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</a:tr>
              <a:tr h="258453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Provozní náklady</a:t>
                      </a:r>
                    </a:p>
                  </a:txBody>
                  <a:tcPr marL="0" marR="0" marT="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453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Mzdy</a:t>
                      </a:r>
                    </a:p>
                  </a:txBody>
                  <a:tcPr marL="85725" marR="0" marT="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kč/rok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659 000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659 000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756 000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756 000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58453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Opravy a </a:t>
                      </a:r>
                      <a:r>
                        <a:rPr lang="cs-CZ" sz="18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udržba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, vč. vybavení</a:t>
                      </a:r>
                    </a:p>
                  </a:txBody>
                  <a:tcPr marL="85725" marR="0" marT="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kč/rok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167 000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203 000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167 000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203 000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58453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Vytápění + ohřev TUV </a:t>
                      </a: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(plyn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)  </a:t>
                      </a:r>
                    </a:p>
                  </a:txBody>
                  <a:tcPr marL="85725" marR="0" marT="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kč/rok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58453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Voda</a:t>
                      </a:r>
                    </a:p>
                  </a:txBody>
                  <a:tcPr marL="85725" marR="0" marT="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kč/rok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58453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Elektro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5725" marR="0" marT="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kč/rok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55 000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55 000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1376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Náklady na pořízení zboží</a:t>
                      </a:r>
                    </a:p>
                  </a:txBody>
                  <a:tcPr marL="85725" marR="0" marT="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Kč/rok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2 822 000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2 968 000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2 391 000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2 539 000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58453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Investiční příjmy</a:t>
                      </a:r>
                    </a:p>
                  </a:txBody>
                  <a:tcPr marL="0" marR="0" marT="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453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Investiční dotace (IROP)</a:t>
                      </a:r>
                    </a:p>
                  </a:txBody>
                  <a:tcPr marL="85725" marR="0" marT="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Kč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2 817 000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3 004 000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258453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Provozní příjmy</a:t>
                      </a:r>
                    </a:p>
                  </a:txBody>
                  <a:tcPr marL="0" marR="0" marT="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453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Provozní dotace ON</a:t>
                      </a:r>
                    </a:p>
                  </a:txBody>
                  <a:tcPr marL="85725" marR="0" marT="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Kč/rok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</a:tr>
              <a:tr h="271376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Tržby</a:t>
                      </a:r>
                    </a:p>
                  </a:txBody>
                  <a:tcPr marL="85725" marR="0" marT="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Kč/rok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3 760 000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3 960 000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3 190 000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3 380 000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0321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Ekonomická analýza</a:t>
            </a:r>
            <a:endParaRPr lang="cs-CZ" sz="320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67544" y="1412776"/>
            <a:ext cx="4040188" cy="762000"/>
          </a:xfrm>
        </p:spPr>
        <p:txBody>
          <a:bodyPr>
            <a:normAutofit/>
          </a:bodyPr>
          <a:lstStyle/>
          <a:p>
            <a:r>
              <a:rPr lang="cs-CZ" dirty="0" smtClean="0"/>
              <a:t>Další přínosy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4008" y="1412776"/>
            <a:ext cx="4041775" cy="762000"/>
          </a:xfrm>
        </p:spPr>
        <p:txBody>
          <a:bodyPr/>
          <a:lstStyle/>
          <a:p>
            <a:r>
              <a:rPr lang="cs-CZ" dirty="0" smtClean="0"/>
              <a:t>Rizika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67544" y="2204864"/>
            <a:ext cx="4032448" cy="4653136"/>
          </a:xfrm>
        </p:spPr>
        <p:txBody>
          <a:bodyPr>
            <a:normAutofit/>
          </a:bodyPr>
          <a:lstStyle/>
          <a:p>
            <a:pPr marL="216000" indent="-457200">
              <a:buSzPct val="100000"/>
              <a:buFont typeface="+mj-lt"/>
              <a:buAutoNum type="alphaUcPeriod"/>
            </a:pPr>
            <a:r>
              <a:rPr lang="cs-CZ" sz="2100" dirty="0" smtClean="0"/>
              <a:t>vyčíslitelné:</a:t>
            </a:r>
          </a:p>
          <a:p>
            <a:r>
              <a:rPr lang="cs-CZ" sz="1800" dirty="0" smtClean="0"/>
              <a:t>2,5-3 nová pracovní místa</a:t>
            </a:r>
          </a:p>
          <a:p>
            <a:pPr marL="603504" lvl="2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cs-CZ" sz="1600" dirty="0" smtClean="0"/>
              <a:t>375 – 450 tis. Kč</a:t>
            </a:r>
          </a:p>
          <a:p>
            <a:r>
              <a:rPr lang="cs-CZ" sz="1800" dirty="0" smtClean="0"/>
              <a:t>noví návštěvníci města</a:t>
            </a:r>
          </a:p>
          <a:p>
            <a:pPr marL="603504" lvl="2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cs-CZ" sz="1600" dirty="0" smtClean="0"/>
              <a:t>2300 → 92 tis. Kč </a:t>
            </a:r>
          </a:p>
          <a:p>
            <a:pPr marL="216000" lvl="1" indent="-457200">
              <a:spcBef>
                <a:spcPts val="400"/>
              </a:spcBef>
              <a:buSzPct val="100000"/>
              <a:buFont typeface="+mj-lt"/>
              <a:buAutoNum type="alphaUcPeriod" startAt="2"/>
            </a:pPr>
            <a:r>
              <a:rPr lang="cs-CZ" sz="2100" dirty="0" smtClean="0"/>
              <a:t>nevyčíslené: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cs-CZ" sz="1800" dirty="0" smtClean="0"/>
              <a:t>podpora drobných podnikatelů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cs-CZ" sz="1800" dirty="0" smtClean="0"/>
              <a:t>zvýšení atraktivity města pro obyvatele</a:t>
            </a:r>
          </a:p>
          <a:p>
            <a:pPr marL="603504" lvl="2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cs-CZ" sz="1600" dirty="0" smtClean="0"/>
              <a:t>zlepšení kvality prodeje</a:t>
            </a:r>
          </a:p>
          <a:p>
            <a:pPr marL="603504" lvl="2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cs-CZ" sz="1600" dirty="0" smtClean="0"/>
              <a:t>vznik nového typu zařízení ve městě kavárna</a:t>
            </a:r>
          </a:p>
          <a:p>
            <a:pPr marL="603504" lvl="2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cs-CZ" sz="1600" dirty="0" smtClean="0"/>
              <a:t>Možnost setkávání občanů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cs-CZ" sz="1800" dirty="0" smtClean="0"/>
              <a:t>částečná regenerace objektu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4008" y="2204864"/>
            <a:ext cx="4320480" cy="4653136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buSzPct val="120000"/>
              <a:buFont typeface="Lucida Sans Unicode" pitchFamily="34" charset="0"/>
              <a:buChar char="–"/>
            </a:pPr>
            <a:r>
              <a:rPr lang="cs-CZ" sz="2100" dirty="0" smtClean="0"/>
              <a:t>ekonomická</a:t>
            </a:r>
          </a:p>
          <a:p>
            <a:pPr marL="603504" lvl="2" indent="-256032">
              <a:spcBef>
                <a:spcPts val="300"/>
              </a:spcBef>
              <a:buSzPct val="120000"/>
              <a:buFont typeface="Lucida Sans Unicode" pitchFamily="34" charset="0"/>
              <a:buChar char="–"/>
            </a:pPr>
            <a:r>
              <a:rPr lang="cs-CZ" u="sng" dirty="0" smtClean="0"/>
              <a:t>naplnění tržeb</a:t>
            </a:r>
          </a:p>
          <a:p>
            <a:pPr marL="365760" lvl="1" indent="-256032">
              <a:spcBef>
                <a:spcPts val="600"/>
              </a:spcBef>
              <a:buSzPct val="120000"/>
              <a:buFont typeface="Lucida Sans Unicode" pitchFamily="34" charset="0"/>
              <a:buChar char="–"/>
            </a:pPr>
            <a:r>
              <a:rPr lang="cs-CZ" sz="2100" dirty="0" smtClean="0"/>
              <a:t>technická</a:t>
            </a:r>
          </a:p>
          <a:p>
            <a:pPr marL="603504" lvl="2" indent="-256032">
              <a:spcBef>
                <a:spcPts val="300"/>
              </a:spcBef>
              <a:buSzPct val="120000"/>
              <a:buFont typeface="Lucida Sans Unicode" pitchFamily="34" charset="0"/>
              <a:buChar char="–"/>
            </a:pPr>
            <a:r>
              <a:rPr lang="cs-CZ" dirty="0" smtClean="0"/>
              <a:t>funkčnost a kvalita prostředí</a:t>
            </a:r>
          </a:p>
          <a:p>
            <a:pPr marL="886968" lvl="3" indent="-256032">
              <a:spcBef>
                <a:spcPts val="0"/>
              </a:spcBef>
              <a:buSzPct val="120000"/>
              <a:buFont typeface="Lucida Sans Unicode" pitchFamily="34" charset="0"/>
              <a:buChar char="–"/>
            </a:pPr>
            <a:r>
              <a:rPr lang="cs-CZ" dirty="0" smtClean="0"/>
              <a:t>styl interiéru (kvalitní projekt)</a:t>
            </a:r>
          </a:p>
          <a:p>
            <a:pPr marL="365760" lvl="1" indent="-256032">
              <a:spcBef>
                <a:spcPts val="600"/>
              </a:spcBef>
              <a:buSzPct val="120000"/>
              <a:buFont typeface="Lucida Sans Unicode" pitchFamily="34" charset="0"/>
              <a:buChar char="–"/>
            </a:pPr>
            <a:r>
              <a:rPr lang="cs-CZ" sz="2100" dirty="0" smtClean="0"/>
              <a:t>provozní</a:t>
            </a:r>
          </a:p>
          <a:p>
            <a:pPr marL="603504" lvl="2" indent="-256032">
              <a:spcBef>
                <a:spcPts val="300"/>
              </a:spcBef>
              <a:buSzPct val="120000"/>
              <a:buFont typeface="Lucida Sans Unicode" pitchFamily="34" charset="0"/>
              <a:buChar char="–"/>
            </a:pPr>
            <a:r>
              <a:rPr lang="cs-CZ" dirty="0" smtClean="0"/>
              <a:t>plynulé zásobování čerstvým zbožím</a:t>
            </a:r>
          </a:p>
          <a:p>
            <a:pPr marL="886968" lvl="3" indent="-256032">
              <a:spcBef>
                <a:spcPts val="300"/>
              </a:spcBef>
              <a:buSzPct val="120000"/>
              <a:buFont typeface="Lucida Sans Unicode" pitchFamily="34" charset="0"/>
              <a:buChar char="–"/>
            </a:pPr>
            <a:r>
              <a:rPr lang="cs-CZ" dirty="0" smtClean="0"/>
              <a:t>spolupráce s dodavateli</a:t>
            </a:r>
          </a:p>
          <a:p>
            <a:pPr marL="365760" lvl="1" indent="-256032">
              <a:spcBef>
                <a:spcPts val="600"/>
              </a:spcBef>
              <a:buSzPct val="120000"/>
              <a:buFont typeface="Lucida Sans Unicode" pitchFamily="34" charset="0"/>
              <a:buChar char="–"/>
            </a:pPr>
            <a:r>
              <a:rPr lang="cs-CZ" sz="2100" dirty="0" smtClean="0"/>
              <a:t>personální</a:t>
            </a:r>
          </a:p>
          <a:p>
            <a:pPr marL="603504" lvl="2" indent="-256032">
              <a:spcBef>
                <a:spcPts val="300"/>
              </a:spcBef>
              <a:buSzPct val="120000"/>
              <a:buFont typeface="Lucida Sans Unicode" pitchFamily="34" charset="0"/>
              <a:buChar char="–"/>
            </a:pPr>
            <a:r>
              <a:rPr lang="cs-CZ" dirty="0" smtClean="0"/>
              <a:t>mimořádná schopnost komunikace s návštěvníky</a:t>
            </a:r>
          </a:p>
          <a:p>
            <a:pPr marL="603504" lvl="2" indent="-256032">
              <a:spcBef>
                <a:spcPts val="300"/>
              </a:spcBef>
              <a:buSzPct val="120000"/>
              <a:buFont typeface="Lucida Sans Unicode" pitchFamily="34" charset="0"/>
              <a:buChar char="–"/>
            </a:pPr>
            <a:r>
              <a:rPr lang="cs-CZ" dirty="0" smtClean="0"/>
              <a:t>stabilita i u podporovaných osob (var. 3+4) – </a:t>
            </a:r>
            <a:r>
              <a:rPr lang="cs-CZ" b="1" dirty="0" smtClean="0"/>
              <a:t>ztráta dotace</a:t>
            </a:r>
          </a:p>
          <a:p>
            <a:pPr marL="603504" lvl="2" indent="-256032">
              <a:spcBef>
                <a:spcPts val="300"/>
              </a:spcBef>
              <a:buSzPct val="120000"/>
              <a:buFont typeface="Lucida Sans Unicode" pitchFamily="34" charset="0"/>
              <a:buChar char="–"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624880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Shrnutí</a:t>
            </a:r>
            <a:endParaRPr lang="cs-CZ" sz="3200" dirty="0"/>
          </a:p>
        </p:txBody>
      </p:sp>
      <p:graphicFrame>
        <p:nvGraphicFramePr>
          <p:cNvPr id="8" name="Tabul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7663942"/>
              </p:ext>
            </p:extLst>
          </p:nvPr>
        </p:nvGraphicFramePr>
        <p:xfrm>
          <a:off x="251520" y="1484784"/>
          <a:ext cx="8640961" cy="44341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68354"/>
                <a:gridCol w="1368152"/>
                <a:gridCol w="1368152"/>
                <a:gridCol w="1368152"/>
                <a:gridCol w="1368151"/>
              </a:tblGrid>
              <a:tr h="5850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800" dirty="0" smtClean="0"/>
                        <a:t>Projekt podnikatelského</a:t>
                      </a:r>
                      <a:r>
                        <a:rPr lang="cs-CZ" sz="1800" baseline="0" dirty="0" smtClean="0"/>
                        <a:t> typu</a:t>
                      </a:r>
                      <a:endParaRPr lang="cs-CZ" sz="1800" dirty="0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kumimoji="0" lang="cs-CZ" sz="11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cs-CZ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Dotovaný projekt</a:t>
                      </a:r>
                      <a:endParaRPr kumimoji="0" lang="cs-CZ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 marL="68580" marR="68580" marT="0" marB="0"/>
                </a:tc>
              </a:tr>
              <a:tr h="4950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cs-CZ" sz="1600" dirty="0">
                        <a:effectLst/>
                        <a:latin typeface="Lucida Sans Unicode" pitchFamily="34" charset="0"/>
                        <a:ea typeface="Calibri"/>
                        <a:cs typeface="Lucida Sans Unicode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 smtClean="0">
                          <a:effectLst/>
                          <a:latin typeface="Lucida Sans Unicode" pitchFamily="34" charset="0"/>
                          <a:cs typeface="Lucida Sans Unicode" pitchFamily="34" charset="0"/>
                        </a:rPr>
                        <a:t>Prodejna a kavárna</a:t>
                      </a:r>
                      <a:endParaRPr lang="cs-CZ" sz="1600" dirty="0" smtClean="0">
                        <a:effectLst/>
                        <a:latin typeface="Lucida Sans Unicode" pitchFamily="34" charset="0"/>
                        <a:ea typeface="Calibri"/>
                        <a:cs typeface="Lucida Sans Unicode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cs-CZ" sz="1600" dirty="0" smtClean="0">
                          <a:effectLst/>
                          <a:latin typeface="Lucida Sans Unicode" pitchFamily="34" charset="0"/>
                          <a:cs typeface="Lucida Sans Unicode" pitchFamily="34" charset="0"/>
                        </a:rPr>
                        <a:t>+ lahůdky a svačinky </a:t>
                      </a:r>
                      <a:endParaRPr lang="cs-CZ" sz="1600" dirty="0">
                        <a:latin typeface="Lucida Sans Unicode" pitchFamily="34" charset="0"/>
                        <a:cs typeface="Lucida Sans Unicode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 smtClean="0">
                          <a:effectLst/>
                          <a:latin typeface="Lucida Sans Unicode" pitchFamily="34" charset="0"/>
                          <a:cs typeface="Lucida Sans Unicode" pitchFamily="34" charset="0"/>
                        </a:rPr>
                        <a:t>Prodejna a kavárna</a:t>
                      </a:r>
                      <a:endParaRPr lang="cs-CZ" sz="1600" dirty="0" smtClean="0">
                        <a:effectLst/>
                        <a:latin typeface="Lucida Sans Unicode" pitchFamily="34" charset="0"/>
                        <a:ea typeface="Calibri"/>
                        <a:cs typeface="Lucida Sans Unicode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cs-CZ" sz="1600" dirty="0" smtClean="0">
                          <a:effectLst/>
                          <a:latin typeface="Lucida Sans Unicode" pitchFamily="34" charset="0"/>
                          <a:cs typeface="Lucida Sans Unicode" pitchFamily="34" charset="0"/>
                        </a:rPr>
                        <a:t>+ lahůdky a svačinky </a:t>
                      </a:r>
                      <a:endParaRPr lang="cs-CZ" sz="1600" dirty="0">
                        <a:latin typeface="Lucida Sans Unicode" pitchFamily="34" charset="0"/>
                        <a:cs typeface="Lucida Sans Unicode" pitchFamily="34" charset="0"/>
                      </a:endParaRPr>
                    </a:p>
                  </a:txBody>
                  <a:tcPr marL="68580" marR="68580" marT="0" marB="0"/>
                </a:tc>
              </a:tr>
              <a:tr h="216024">
                <a:tc>
                  <a:txBody>
                    <a:bodyPr/>
                    <a:lstStyle/>
                    <a:p>
                      <a:endParaRPr lang="cs-CZ" dirty="0">
                        <a:latin typeface="Lucida Sans Unicode" pitchFamily="34" charset="0"/>
                        <a:cs typeface="Lucida Sans Unicode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 smtClean="0">
                          <a:effectLst/>
                          <a:latin typeface="Lucida Sans Unicode" pitchFamily="34" charset="0"/>
                          <a:cs typeface="Lucida Sans Unicode" pitchFamily="34" charset="0"/>
                        </a:rPr>
                        <a:t>Varianta 1</a:t>
                      </a:r>
                      <a:endParaRPr lang="cs-CZ" sz="1600" dirty="0" smtClean="0">
                        <a:effectLst/>
                        <a:latin typeface="Lucida Sans Unicode" pitchFamily="34" charset="0"/>
                        <a:ea typeface="Calibri"/>
                        <a:cs typeface="Lucida Sans Unicode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 smtClean="0">
                          <a:effectLst/>
                          <a:latin typeface="Lucida Sans Unicode" pitchFamily="34" charset="0"/>
                          <a:cs typeface="Lucida Sans Unicode" pitchFamily="34" charset="0"/>
                        </a:rPr>
                        <a:t>Varianta 2</a:t>
                      </a:r>
                      <a:endParaRPr lang="cs-CZ" sz="1600" dirty="0" smtClean="0">
                        <a:effectLst/>
                        <a:latin typeface="Lucida Sans Unicode" pitchFamily="34" charset="0"/>
                        <a:ea typeface="Calibri"/>
                        <a:cs typeface="Lucida Sans Unicode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 smtClean="0">
                          <a:effectLst/>
                          <a:latin typeface="Lucida Sans Unicode" pitchFamily="34" charset="0"/>
                          <a:cs typeface="Lucida Sans Unicode" pitchFamily="34" charset="0"/>
                        </a:rPr>
                        <a:t>Varianta 3</a:t>
                      </a:r>
                      <a:endParaRPr lang="cs-CZ" sz="1600" dirty="0" smtClean="0">
                        <a:effectLst/>
                        <a:latin typeface="Lucida Sans Unicode" pitchFamily="34" charset="0"/>
                        <a:ea typeface="Calibri"/>
                        <a:cs typeface="Lucida Sans Unicode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 smtClean="0">
                          <a:effectLst/>
                          <a:latin typeface="Lucida Sans Unicode" pitchFamily="34" charset="0"/>
                          <a:cs typeface="Lucida Sans Unicode" pitchFamily="34" charset="0"/>
                        </a:rPr>
                        <a:t>Varianta 4</a:t>
                      </a:r>
                      <a:endParaRPr lang="cs-CZ" sz="1600" dirty="0" smtClean="0">
                        <a:effectLst/>
                        <a:latin typeface="Lucida Sans Unicode" pitchFamily="34" charset="0"/>
                        <a:ea typeface="Calibri"/>
                        <a:cs typeface="Lucida Sans Unicode" pitchFamily="34" charset="0"/>
                      </a:endParaRPr>
                    </a:p>
                  </a:txBody>
                  <a:tcPr marL="68580" marR="68580" marT="0" marB="0"/>
                </a:tc>
              </a:tr>
              <a:tr h="517768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latin typeface="Lucida Sans Unicode" pitchFamily="34" charset="0"/>
                          <a:cs typeface="Lucida Sans Unicode" pitchFamily="34" charset="0"/>
                        </a:rPr>
                        <a:t>Potřebná výše tržeb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latin typeface="Lucida Sans Unicode" pitchFamily="34" charset="0"/>
                          <a:cs typeface="Lucida Sans Unicode" pitchFamily="34" charset="0"/>
                        </a:rPr>
                        <a:t>-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latin typeface="Lucida Sans Unicode" pitchFamily="34" charset="0"/>
                          <a:cs typeface="Lucida Sans Unicode" pitchFamily="34" charset="0"/>
                        </a:rPr>
                        <a:t>--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latin typeface="Lucida Sans Unicode" pitchFamily="34" charset="0"/>
                          <a:cs typeface="Lucida Sans Unicode" pitchFamily="34" charset="0"/>
                        </a:rPr>
                        <a:t>++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latin typeface="Lucida Sans Unicode" pitchFamily="34" charset="0"/>
                          <a:cs typeface="Lucida Sans Unicode" pitchFamily="34" charset="0"/>
                        </a:rPr>
                        <a:t>+</a:t>
                      </a:r>
                    </a:p>
                  </a:txBody>
                  <a:tcPr marL="0" marR="0" marT="0" marB="0" anchor="b"/>
                </a:tc>
              </a:tr>
              <a:tr h="504056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latin typeface="Lucida Sans Unicode" pitchFamily="34" charset="0"/>
                          <a:cs typeface="Lucida Sans Unicode" pitchFamily="34" charset="0"/>
                        </a:rPr>
                        <a:t>Sortiment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latin typeface="Lucida Sans Unicode" pitchFamily="34" charset="0"/>
                          <a:cs typeface="Lucida Sans Unicode" pitchFamily="34" charset="0"/>
                        </a:rPr>
                        <a:t>-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latin typeface="Lucida Sans Unicode" pitchFamily="34" charset="0"/>
                          <a:cs typeface="Lucida Sans Unicode" pitchFamily="34" charset="0"/>
                        </a:rPr>
                        <a:t>+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latin typeface="Lucida Sans Unicode" pitchFamily="34" charset="0"/>
                          <a:cs typeface="Lucida Sans Unicode" pitchFamily="34" charset="0"/>
                        </a:rPr>
                        <a:t>-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latin typeface="Lucida Sans Unicode" pitchFamily="34" charset="0"/>
                          <a:cs typeface="Lucida Sans Unicode" pitchFamily="34" charset="0"/>
                        </a:rPr>
                        <a:t>+</a:t>
                      </a:r>
                    </a:p>
                  </a:txBody>
                  <a:tcPr marL="0" marR="0" marT="0" marB="0" anchor="b"/>
                </a:tc>
              </a:tr>
              <a:tr h="504056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latin typeface="Lucida Sans Unicode" pitchFamily="34" charset="0"/>
                          <a:cs typeface="Lucida Sans Unicode" pitchFamily="34" charset="0"/>
                        </a:rPr>
                        <a:t>Dostupnost vhodného personálu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latin typeface="Lucida Sans Unicode" pitchFamily="34" charset="0"/>
                          <a:cs typeface="Lucida Sans Unicode" pitchFamily="34" charset="0"/>
                        </a:rPr>
                        <a:t>+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latin typeface="Lucida Sans Unicode" pitchFamily="34" charset="0"/>
                          <a:cs typeface="Lucida Sans Unicode" pitchFamily="34" charset="0"/>
                        </a:rPr>
                        <a:t>+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latin typeface="Lucida Sans Unicode" pitchFamily="34" charset="0"/>
                          <a:cs typeface="Lucida Sans Unicode" pitchFamily="34" charset="0"/>
                        </a:rPr>
                        <a:t>-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latin typeface="Lucida Sans Unicode" pitchFamily="34" charset="0"/>
                          <a:cs typeface="Lucida Sans Unicode" pitchFamily="34" charset="0"/>
                        </a:rPr>
                        <a:t>-</a:t>
                      </a:r>
                    </a:p>
                  </a:txBody>
                  <a:tcPr marL="0" marR="0" marT="0" marB="0" anchor="b"/>
                </a:tc>
              </a:tr>
              <a:tr h="495040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latin typeface="Lucida Sans Unicode" pitchFamily="34" charset="0"/>
                          <a:cs typeface="Lucida Sans Unicode" pitchFamily="34" charset="0"/>
                        </a:rPr>
                        <a:t>Mzdová náročnost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latin typeface="Lucida Sans Unicode" pitchFamily="34" charset="0"/>
                          <a:cs typeface="Lucida Sans Unicode" pitchFamily="34" charset="0"/>
                        </a:rPr>
                        <a:t>-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latin typeface="Lucida Sans Unicode" pitchFamily="34" charset="0"/>
                          <a:cs typeface="Lucida Sans Unicode" pitchFamily="34" charset="0"/>
                        </a:rPr>
                        <a:t>-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latin typeface="Lucida Sans Unicode" pitchFamily="34" charset="0"/>
                          <a:cs typeface="Lucida Sans Unicode" pitchFamily="34" charset="0"/>
                        </a:rPr>
                        <a:t>+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latin typeface="Lucida Sans Unicode" pitchFamily="34" charset="0"/>
                          <a:cs typeface="Lucida Sans Unicode" pitchFamily="34" charset="0"/>
                        </a:rPr>
                        <a:t>+</a:t>
                      </a:r>
                    </a:p>
                  </a:txBody>
                  <a:tcPr marL="0" marR="0" marT="0" marB="0" anchor="b"/>
                </a:tc>
              </a:tr>
              <a:tr h="504056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latin typeface="Lucida Sans Unicode" pitchFamily="34" charset="0"/>
                          <a:cs typeface="Lucida Sans Unicode" pitchFamily="34" charset="0"/>
                        </a:rPr>
                        <a:t>Další provozní výdaje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latin typeface="Lucida Sans Unicode" pitchFamily="34" charset="0"/>
                          <a:cs typeface="Lucida Sans Unicode" pitchFamily="34" charset="0"/>
                        </a:rPr>
                        <a:t>+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latin typeface="Lucida Sans Unicode" pitchFamily="34" charset="0"/>
                          <a:cs typeface="Lucida Sans Unicode" pitchFamily="34" charset="0"/>
                        </a:rPr>
                        <a:t>-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latin typeface="Lucida Sans Unicode" pitchFamily="34" charset="0"/>
                          <a:cs typeface="Lucida Sans Unicode" pitchFamily="34" charset="0"/>
                        </a:rPr>
                        <a:t>+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latin typeface="Lucida Sans Unicode" pitchFamily="34" charset="0"/>
                          <a:cs typeface="Lucida Sans Unicode" pitchFamily="34" charset="0"/>
                        </a:rPr>
                        <a:t>-</a:t>
                      </a:r>
                    </a:p>
                  </a:txBody>
                  <a:tcPr marL="0" marR="0" marT="0" marB="0" anchor="b"/>
                </a:tc>
              </a:tr>
              <a:tr h="504056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 smtClean="0">
                          <a:solidFill>
                            <a:schemeClr val="bg1"/>
                          </a:solidFill>
                          <a:latin typeface="Lucida Sans Unicode" pitchFamily="34" charset="0"/>
                          <a:cs typeface="Lucida Sans Unicode" pitchFamily="34" charset="0"/>
                        </a:rPr>
                        <a:t>SOUHRN</a:t>
                      </a:r>
                      <a:endParaRPr lang="cs-CZ" sz="1800" b="1" i="0" u="none" strike="noStrike" dirty="0">
                        <a:solidFill>
                          <a:schemeClr val="bg1"/>
                        </a:solidFill>
                        <a:latin typeface="Lucida Sans Unicode" pitchFamily="34" charset="0"/>
                        <a:cs typeface="Lucida Sans Unicode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latin typeface="Lucida Sans Unicode" pitchFamily="34" charset="0"/>
                          <a:cs typeface="Lucida Sans Unicode" pitchFamily="34" charset="0"/>
                        </a:rPr>
                        <a:t>2:3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latin typeface="Lucida Sans Unicode" pitchFamily="34" charset="0"/>
                        <a:cs typeface="Lucida Sans Unicode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latin typeface="Lucida Sans Unicode" pitchFamily="34" charset="0"/>
                          <a:cs typeface="Lucida Sans Unicode" pitchFamily="34" charset="0"/>
                        </a:rPr>
                        <a:t>2:4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latin typeface="Lucida Sans Unicode" pitchFamily="34" charset="0"/>
                        <a:cs typeface="Lucida Sans Unicode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latin typeface="Lucida Sans Unicode" pitchFamily="34" charset="0"/>
                          <a:cs typeface="Lucida Sans Unicode" pitchFamily="34" charset="0"/>
                        </a:rPr>
                        <a:t>4:2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latin typeface="Lucida Sans Unicode" pitchFamily="34" charset="0"/>
                        <a:cs typeface="Lucida Sans Unicode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latin typeface="Lucida Sans Unicode" pitchFamily="34" charset="0"/>
                          <a:cs typeface="Lucida Sans Unicode" pitchFamily="34" charset="0"/>
                        </a:rPr>
                        <a:t>3:2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latin typeface="Lucida Sans Unicode" pitchFamily="34" charset="0"/>
                        <a:cs typeface="Lucida Sans Unicode" pitchFamily="34" charset="0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7719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Zástupný symbol pro obsah 2"/>
          <p:cNvSpPr>
            <a:spLocks noGrp="1"/>
          </p:cNvSpPr>
          <p:nvPr>
            <p:ph idx="1"/>
          </p:nvPr>
        </p:nvSpPr>
        <p:spPr>
          <a:xfrm>
            <a:off x="468313" y="1988839"/>
            <a:ext cx="8578850" cy="3273723"/>
          </a:xfrm>
        </p:spPr>
        <p:txBody>
          <a:bodyPr/>
          <a:lstStyle/>
          <a:p>
            <a:pPr eaLnBrk="1" hangingPunct="1">
              <a:buFont typeface="Wingdings 3" pitchFamily="18" charset="2"/>
              <a:buNone/>
            </a:pPr>
            <a:r>
              <a:rPr lang="cs-CZ" altLang="cs-CZ" sz="2400" dirty="0" smtClean="0"/>
              <a:t>Regionální rozvojová agentura Plzeňského kraje</a:t>
            </a:r>
          </a:p>
          <a:p>
            <a:pPr lvl="1" eaLnBrk="1" hangingPunct="1">
              <a:spcBef>
                <a:spcPts val="600"/>
              </a:spcBef>
              <a:buFont typeface="Wingdings" pitchFamily="2" charset="2"/>
              <a:buChar char="§"/>
            </a:pPr>
            <a:r>
              <a:rPr lang="cs-CZ" altLang="cs-CZ" sz="2000" dirty="0" smtClean="0"/>
              <a:t>Ing. Filip Uhlík</a:t>
            </a:r>
          </a:p>
          <a:p>
            <a:pPr lvl="1" eaLnBrk="1" hangingPunct="1">
              <a:spcBef>
                <a:spcPts val="600"/>
              </a:spcBef>
              <a:buFont typeface="Wingdings" pitchFamily="2" charset="2"/>
              <a:buChar char="§"/>
            </a:pPr>
            <a:r>
              <a:rPr lang="cs-CZ" altLang="cs-CZ" sz="2000" dirty="0" smtClean="0"/>
              <a:t>Ing. Pavel Beneš</a:t>
            </a:r>
          </a:p>
          <a:p>
            <a:pPr lvl="1" eaLnBrk="1" hangingPunct="1">
              <a:spcBef>
                <a:spcPts val="600"/>
              </a:spcBef>
              <a:buFont typeface="Wingdings" pitchFamily="2" charset="2"/>
              <a:buChar char="§"/>
            </a:pPr>
            <a:r>
              <a:rPr lang="cs-CZ" altLang="cs-CZ" sz="2000" dirty="0" smtClean="0"/>
              <a:t>Lucie Ženíšková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200" dirty="0" smtClean="0"/>
              <a:t>Těšíme se na další spolupráci </a:t>
            </a:r>
            <a:endParaRPr lang="cs-CZ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Theme">
  <a:themeElements>
    <a:clrScheme name="Slunovrat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513</TotalTime>
  <Words>655</Words>
  <Application>Microsoft Office PowerPoint</Application>
  <PresentationFormat>Předvádění na obrazovce (4:3)</PresentationFormat>
  <Paragraphs>266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Default Theme</vt:lpstr>
      <vt:lpstr>Prodejna lokálních potravin a kavárna v Bezdružicích</vt:lpstr>
      <vt:lpstr>Charakteristika projektu</vt:lpstr>
      <vt:lpstr>Produkt Uvažované varianty</vt:lpstr>
      <vt:lpstr>Analýza trhu</vt:lpstr>
      <vt:lpstr>Technická analýza</vt:lpstr>
      <vt:lpstr>Finanční analýza</vt:lpstr>
      <vt:lpstr>Ekonomická analýza</vt:lpstr>
      <vt:lpstr>Shrnutí</vt:lpstr>
      <vt:lpstr>Těšíme se na další spolupráci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Prodejna místních produktů a kavárna v Bezdružicích</dc:title>
  <dc:creator>Ženíšková Lucie</dc:creator>
  <cp:lastModifiedBy>Ženíšková Lucie</cp:lastModifiedBy>
  <cp:revision>53</cp:revision>
  <dcterms:created xsi:type="dcterms:W3CDTF">2015-02-19T11:35:45Z</dcterms:created>
  <dcterms:modified xsi:type="dcterms:W3CDTF">2015-02-23T12:38:23Z</dcterms:modified>
</cp:coreProperties>
</file>