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3" r:id="rId4"/>
    <p:sldId id="258" r:id="rId5"/>
    <p:sldId id="259" r:id="rId6"/>
    <p:sldId id="262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11\gis\Gisdata\obce\Bezdru&#382;ice\Strategie_Konstantinolazensko\Pracovn&#237;\Demografie\DEMO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11\gis\Gisdata\obce\Bezdru&#382;ice\Strategie_Konstantinolazensko\Pracovn&#237;\Ekonomika\PM_2001-20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Vývoj počtu obyvatel</a:t>
            </a:r>
          </a:p>
          <a:p>
            <a:pPr>
              <a:defRPr/>
            </a:pPr>
            <a:r>
              <a:rPr lang="cs-CZ"/>
              <a:t>Mikroregionu Konstantinolázeňsko</a:t>
            </a:r>
          </a:p>
        </c:rich>
      </c:tx>
      <c:layout>
        <c:manualLayout>
          <c:xMode val="edge"/>
          <c:yMode val="edge"/>
          <c:x val="0.1779945648386872"/>
          <c:y val="1.3139591819770707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7435713664665278"/>
          <c:y val="0.15187290053350638"/>
          <c:w val="0.79417776044207644"/>
          <c:h val="0.67529297364729735"/>
        </c:manualLayout>
      </c:layout>
      <c:lineChart>
        <c:grouping val="standard"/>
        <c:varyColors val="0"/>
        <c:ser>
          <c:idx val="0"/>
          <c:order val="0"/>
          <c:marker>
            <c:symbol val="none"/>
          </c:marker>
          <c:cat>
            <c:numRef>
              <c:f>DEMO1!$B$2:$O$2</c:f>
              <c:numCache>
                <c:formatCode>General</c:formatCod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</c:numCache>
            </c:numRef>
          </c:cat>
          <c:val>
            <c:numRef>
              <c:f>DEMO1!$B$12:$O$12</c:f>
              <c:numCache>
                <c:formatCode>#,##0</c:formatCode>
                <c:ptCount val="14"/>
                <c:pt idx="0">
                  <c:v>4682</c:v>
                </c:pt>
                <c:pt idx="1">
                  <c:v>4700</c:v>
                </c:pt>
                <c:pt idx="2">
                  <c:v>4724</c:v>
                </c:pt>
                <c:pt idx="3">
                  <c:v>4685</c:v>
                </c:pt>
                <c:pt idx="4">
                  <c:v>4688</c:v>
                </c:pt>
                <c:pt idx="5">
                  <c:v>4704</c:v>
                </c:pt>
                <c:pt idx="6">
                  <c:v>4694</c:v>
                </c:pt>
                <c:pt idx="7">
                  <c:v>4789</c:v>
                </c:pt>
                <c:pt idx="8">
                  <c:v>4810</c:v>
                </c:pt>
                <c:pt idx="9">
                  <c:v>4798</c:v>
                </c:pt>
                <c:pt idx="10">
                  <c:v>4774</c:v>
                </c:pt>
                <c:pt idx="11">
                  <c:v>4660</c:v>
                </c:pt>
                <c:pt idx="12">
                  <c:v>4635</c:v>
                </c:pt>
                <c:pt idx="13">
                  <c:v>4592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023040"/>
        <c:axId val="106127360"/>
      </c:lineChart>
      <c:catAx>
        <c:axId val="9202304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 rot="-2700000"/>
          <a:lstStyle/>
          <a:p>
            <a:pPr>
              <a:defRPr/>
            </a:pPr>
            <a:endParaRPr lang="cs-CZ"/>
          </a:p>
        </c:txPr>
        <c:crossAx val="106127360"/>
        <c:crosses val="autoZero"/>
        <c:auto val="1"/>
        <c:lblAlgn val="ctr"/>
        <c:lblOffset val="100"/>
        <c:tickLblSkip val="1"/>
        <c:tickMarkSkip val="3"/>
        <c:noMultiLvlLbl val="0"/>
      </c:catAx>
      <c:valAx>
        <c:axId val="106127360"/>
        <c:scaling>
          <c:orientation val="minMax"/>
          <c:min val="455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počet obyvatel</a:t>
                </a:r>
              </a:p>
            </c:rich>
          </c:tx>
          <c:layout>
            <c:manualLayout>
              <c:xMode val="edge"/>
              <c:yMode val="edge"/>
              <c:x val="3.3525864275950035E-3"/>
              <c:y val="0.31772229620286141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crossAx val="92023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800"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Vývoj počtu </a:t>
            </a:r>
            <a:r>
              <a:rPr lang="cs-CZ" baseline="0"/>
              <a:t>pracovních míst </a:t>
            </a:r>
          </a:p>
          <a:p>
            <a:pPr>
              <a:defRPr/>
            </a:pPr>
            <a:r>
              <a:rPr lang="cs-CZ" baseline="0"/>
              <a:t>v </a:t>
            </a:r>
            <a:r>
              <a:rPr lang="en-US"/>
              <a:t>M</a:t>
            </a:r>
            <a:r>
              <a:rPr lang="cs-CZ"/>
              <a:t>ikroregionu </a:t>
            </a:r>
            <a:r>
              <a:rPr lang="en-US"/>
              <a:t>Konstantinolázeňsko</a:t>
            </a:r>
          </a:p>
        </c:rich>
      </c:tx>
      <c:layout>
        <c:manualLayout>
          <c:xMode val="edge"/>
          <c:yMode val="edge"/>
          <c:x val="0.17092517826206571"/>
          <c:y val="4.2803631096062934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7150453926970177"/>
          <c:y val="0.12874707289748458"/>
          <c:w val="0.7967689024707606"/>
          <c:h val="0.7400758411262176"/>
        </c:manualLayout>
      </c:layout>
      <c:lineChart>
        <c:grouping val="standard"/>
        <c:varyColors val="0"/>
        <c:ser>
          <c:idx val="8"/>
          <c:order val="0"/>
          <c:tx>
            <c:strRef>
              <c:f>PM_absol.!$A$12</c:f>
              <c:strCache>
                <c:ptCount val="1"/>
                <c:pt idx="0">
                  <c:v>MR Konstantinolázeňsko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numRef>
              <c:f>PM_absol.!$C$2:$N$2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PM_absol.!$C$12:$N$12</c:f>
              <c:numCache>
                <c:formatCode>#,##0</c:formatCode>
                <c:ptCount val="12"/>
                <c:pt idx="0">
                  <c:v>1191</c:v>
                </c:pt>
                <c:pt idx="1">
                  <c:v>1140</c:v>
                </c:pt>
                <c:pt idx="2">
                  <c:v>1067</c:v>
                </c:pt>
                <c:pt idx="3">
                  <c:v>1075</c:v>
                </c:pt>
                <c:pt idx="4">
                  <c:v>1112</c:v>
                </c:pt>
                <c:pt idx="5">
                  <c:v>1079</c:v>
                </c:pt>
                <c:pt idx="6">
                  <c:v>1043</c:v>
                </c:pt>
                <c:pt idx="7">
                  <c:v>975</c:v>
                </c:pt>
                <c:pt idx="8">
                  <c:v>987</c:v>
                </c:pt>
                <c:pt idx="9">
                  <c:v>954</c:v>
                </c:pt>
                <c:pt idx="10">
                  <c:v>936</c:v>
                </c:pt>
                <c:pt idx="11">
                  <c:v>963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1432064"/>
        <c:axId val="91433600"/>
      </c:lineChart>
      <c:catAx>
        <c:axId val="9143206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 rot="-2700000"/>
          <a:lstStyle/>
          <a:p>
            <a:pPr>
              <a:defRPr/>
            </a:pPr>
            <a:endParaRPr lang="cs-CZ"/>
          </a:p>
        </c:txPr>
        <c:crossAx val="91433600"/>
        <c:crosses val="autoZero"/>
        <c:auto val="1"/>
        <c:lblAlgn val="ctr"/>
        <c:lblOffset val="100"/>
        <c:tickLblSkip val="1"/>
        <c:tickMarkSkip val="3"/>
        <c:noMultiLvlLbl val="0"/>
      </c:catAx>
      <c:valAx>
        <c:axId val="91433600"/>
        <c:scaling>
          <c:orientation val="minMax"/>
          <c:max val="1200"/>
          <c:min val="9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počet </a:t>
                </a:r>
                <a:r>
                  <a:rPr lang="cs-CZ" b="0"/>
                  <a:t>"zaměstnaneckých" </a:t>
                </a:r>
                <a:r>
                  <a:rPr lang="en-US" b="0"/>
                  <a:t>pracovních míst</a:t>
                </a:r>
              </a:p>
            </c:rich>
          </c:tx>
          <c:layout>
            <c:manualLayout>
              <c:xMode val="edge"/>
              <c:yMode val="edge"/>
              <c:x val="1.1331444759206801E-2"/>
              <c:y val="0.17157582747507785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crossAx val="91432064"/>
        <c:crosses val="autoZero"/>
        <c:crossBetween val="between"/>
        <c:majorUnit val="50"/>
      </c:valAx>
    </c:plotArea>
    <c:plotVisOnly val="1"/>
    <c:dispBlanksAs val="gap"/>
    <c:showDLblsOverMax val="0"/>
  </c:chart>
  <c:txPr>
    <a:bodyPr/>
    <a:lstStyle/>
    <a:p>
      <a:pPr>
        <a:defRPr sz="800"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FEAFF5F-4620-450C-AAE3-28895C61A612}" type="datetimeFigureOut">
              <a:rPr lang="cs-CZ" smtClean="0"/>
              <a:pPr/>
              <a:t>23.2.2015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1323978-CE46-41EF-9927-FE9203706B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829761"/>
          </a:xfrm>
        </p:spPr>
        <p:txBody>
          <a:bodyPr/>
          <a:lstStyle/>
          <a:p>
            <a:pPr algn="l"/>
            <a:r>
              <a:rPr lang="cs-CZ" dirty="0" smtClean="0"/>
              <a:t>Nevyužité</a:t>
            </a:r>
            <a:br>
              <a:rPr lang="cs-CZ" dirty="0" smtClean="0"/>
            </a:br>
            <a:r>
              <a:rPr lang="cs-CZ" dirty="0" smtClean="0"/>
              <a:t>prostory a objekty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2924944"/>
            <a:ext cx="7772400" cy="1473577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Shrnutí analýzy</a:t>
            </a:r>
          </a:p>
          <a:p>
            <a:pPr algn="l"/>
            <a:r>
              <a:rPr lang="cs-CZ" dirty="0" smtClean="0"/>
              <a:t>pro pracovní skupinu </a:t>
            </a:r>
          </a:p>
          <a:p>
            <a:pPr algn="l"/>
            <a:r>
              <a:rPr lang="cs-CZ" dirty="0" smtClean="0"/>
              <a:t>19. 9. 2014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0" y="4437112"/>
            <a:ext cx="2922905" cy="579120"/>
          </a:xfrm>
          <a:prstGeom prst="rect">
            <a:avLst/>
          </a:prstGeom>
        </p:spPr>
      </p:pic>
      <p:pic>
        <p:nvPicPr>
          <p:cNvPr id="6" name="Obrázek 5" descr="logo_Ziel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489182"/>
            <a:ext cx="856615" cy="546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257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/>
              <a:t>Podle </a:t>
            </a:r>
            <a:r>
              <a:rPr lang="cs-CZ" sz="2200" dirty="0"/>
              <a:t>původního </a:t>
            </a:r>
            <a:r>
              <a:rPr lang="cs-CZ" sz="2200" dirty="0" smtClean="0"/>
              <a:t>využití (+ příklady):</a:t>
            </a:r>
          </a:p>
          <a:p>
            <a:r>
              <a:rPr lang="cs-CZ" sz="2000" dirty="0"/>
              <a:t>Zemědělské objekty a </a:t>
            </a:r>
            <a:r>
              <a:rPr lang="cs-CZ" sz="2000" dirty="0" smtClean="0"/>
              <a:t>areály</a:t>
            </a:r>
          </a:p>
          <a:p>
            <a:pPr lvl="1"/>
            <a:r>
              <a:rPr lang="cs-CZ" sz="1800" dirty="0" smtClean="0"/>
              <a:t>zemědělský </a:t>
            </a:r>
            <a:r>
              <a:rPr lang="cs-CZ" sz="1800" dirty="0"/>
              <a:t>areál </a:t>
            </a:r>
            <a:r>
              <a:rPr lang="cs-CZ" sz="1800" dirty="0" err="1" smtClean="0"/>
              <a:t>Kokašice</a:t>
            </a:r>
            <a:r>
              <a:rPr lang="cs-CZ" sz="1800" dirty="0" smtClean="0"/>
              <a:t>, bývalé </a:t>
            </a:r>
            <a:r>
              <a:rPr lang="cs-CZ" sz="1800" dirty="0"/>
              <a:t>hospodářské zázemí zámku </a:t>
            </a:r>
            <a:r>
              <a:rPr lang="cs-CZ" sz="1800" dirty="0" err="1"/>
              <a:t>Cebiv</a:t>
            </a:r>
            <a:endParaRPr lang="cs-CZ" sz="1800" dirty="0"/>
          </a:p>
          <a:p>
            <a:r>
              <a:rPr lang="cs-CZ" sz="2000" dirty="0"/>
              <a:t>Výrobní areály</a:t>
            </a:r>
          </a:p>
          <a:p>
            <a:pPr lvl="1"/>
            <a:r>
              <a:rPr lang="cs-CZ" sz="1800" dirty="0" smtClean="0"/>
              <a:t>pila </a:t>
            </a:r>
            <a:r>
              <a:rPr lang="cs-CZ" sz="1800" dirty="0" err="1" smtClean="0"/>
              <a:t>Černošín</a:t>
            </a:r>
            <a:r>
              <a:rPr lang="cs-CZ" sz="1800" dirty="0" smtClean="0"/>
              <a:t>, bývalá radnice Bezdružice</a:t>
            </a:r>
            <a:endParaRPr lang="cs-CZ" sz="1800" dirty="0"/>
          </a:p>
          <a:p>
            <a:r>
              <a:rPr lang="cs-CZ" sz="2000" dirty="0" smtClean="0"/>
              <a:t>Veřejné a administrativní objekty</a:t>
            </a:r>
          </a:p>
          <a:p>
            <a:pPr lvl="1"/>
            <a:r>
              <a:rPr lang="cs-CZ" sz="1800" dirty="0" smtClean="0"/>
              <a:t>školka </a:t>
            </a:r>
            <a:r>
              <a:rPr lang="cs-CZ" sz="1800" dirty="0" err="1" smtClean="0"/>
              <a:t>Lestkov</a:t>
            </a:r>
            <a:r>
              <a:rPr lang="cs-CZ" sz="1800" dirty="0" smtClean="0"/>
              <a:t>, bývalé sídlo státních statků v Bezdružicích</a:t>
            </a:r>
          </a:p>
          <a:p>
            <a:r>
              <a:rPr lang="cs-CZ" sz="2000" dirty="0" smtClean="0"/>
              <a:t>Veřejná prostranství</a:t>
            </a:r>
          </a:p>
          <a:p>
            <a:pPr lvl="1"/>
            <a:r>
              <a:rPr lang="cs-CZ" sz="1800" dirty="0" smtClean="0"/>
              <a:t>náměstí Kryštofa Haranta v Bezdružicích, centrum obce </a:t>
            </a:r>
            <a:r>
              <a:rPr lang="cs-CZ" sz="1800" dirty="0" err="1" smtClean="0"/>
              <a:t>Lestkov</a:t>
            </a:r>
            <a:endParaRPr lang="cs-CZ" sz="1800" dirty="0" smtClean="0"/>
          </a:p>
          <a:p>
            <a:r>
              <a:rPr lang="cs-CZ" sz="2000" dirty="0" smtClean="0"/>
              <a:t>Obchodní a stravovací zařízení</a:t>
            </a:r>
          </a:p>
          <a:p>
            <a:pPr lvl="1"/>
            <a:r>
              <a:rPr lang="cs-CZ" sz="1800" dirty="0" smtClean="0"/>
              <a:t>COOP </a:t>
            </a:r>
            <a:r>
              <a:rPr lang="cs-CZ" sz="1800" dirty="0" err="1" smtClean="0"/>
              <a:t>Černošín</a:t>
            </a:r>
            <a:r>
              <a:rPr lang="cs-CZ" sz="1800" dirty="0" smtClean="0"/>
              <a:t>, uzavřené obchody v obcích</a:t>
            </a:r>
          </a:p>
          <a:p>
            <a:r>
              <a:rPr lang="cs-CZ" sz="2000" dirty="0" smtClean="0"/>
              <a:t>Obytné objekty</a:t>
            </a:r>
          </a:p>
          <a:p>
            <a:r>
              <a:rPr lang="cs-CZ" sz="2000" dirty="0" smtClean="0"/>
              <a:t>Památkové objekty </a:t>
            </a:r>
          </a:p>
          <a:p>
            <a:pPr lvl="1"/>
            <a:r>
              <a:rPr lang="cs-CZ" sz="1800" dirty="0" smtClean="0"/>
              <a:t>Zámky Cebiv a </a:t>
            </a:r>
            <a:r>
              <a:rPr lang="cs-CZ" sz="1800" dirty="0"/>
              <a:t>Slavice, kostel Lestkov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Nevyužívané prostory a objekty</a:t>
            </a:r>
            <a:br>
              <a:rPr lang="cs-CZ" sz="3600" dirty="0" smtClean="0"/>
            </a:br>
            <a:r>
              <a:rPr lang="cs-CZ" sz="3600" dirty="0" smtClean="0"/>
              <a:t>příklady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/>
              <a:t>Nevyužívané prostory a objekty</a:t>
            </a:r>
            <a:br>
              <a:rPr lang="cs-CZ" sz="3200" dirty="0"/>
            </a:br>
            <a:r>
              <a:rPr lang="cs-CZ" sz="3200" dirty="0"/>
              <a:t>v Mikroregionu </a:t>
            </a:r>
            <a:r>
              <a:rPr lang="cs-CZ" sz="3200" dirty="0" err="1"/>
              <a:t>Konstantinolázeňsko</a:t>
            </a:r>
            <a:r>
              <a:rPr lang="cs-CZ" sz="3200" dirty="0"/>
              <a:t> </a:t>
            </a:r>
          </a:p>
        </p:txBody>
      </p:sp>
      <p:pic>
        <p:nvPicPr>
          <p:cNvPr id="1026" name="Picture 2" descr="F:\Fotky\Bezdružice\Průzkum MR Konstantinolázeňska_140829\pro prezentaci\DSC_26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272" y="524641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Fotky\Bezdružice\Průzkum MR Konstantinolázeňska_140829\pro prezentaci\DSC_26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000" y="142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Fotky\Bezdružice\Průzkum MR Konstantinolázeňska_140829\pro prezentaci\DSC_26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280" y="397641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Fotky\Bezdružice\Průzkum MR Konstantinolázeňska_140829\pro prezentaci\DSC_27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280" y="142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Fotky\Bezdružice\Průzkum MR Konstantinolázeňska_140829\pro prezentaci\DSC_27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280" y="269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Fotky\Bezdružice\Průzkum MR Konstantinolázeňska_140829\pro prezentaci\DSC_27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532" y="142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:\Fotky\Bezdružice\Průzkum MR Konstantinolázeňska_140829\pro prezentaci\DSC_274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280" y="5241258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Fotky\Bezdružice\Průzkum MR Konstantinolázeňska_140829\pro prezentaci\DSC_278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272" y="2694428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Fotky\Bezdružice\Průzkum MR Konstantinolázeňska_140829\pro prezentaci\DSC_279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00" y="142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Fotky\Bezdružice\Průzkum MR Konstantinolázeňska_140829\pro prezentaci\DSC_281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39" y="3971258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Fotky\Bezdružice\Průzkum MR Konstantinolázeňska_140829\pro prezentaci\DSC_2818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280" y="397641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:\Fotky\Bezdružice\Průzkum MR Konstantinolázeňska_140829\pro prezentaci\DSC_282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826" y="524832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F:\Fotky\Bezdružice\Průzkum MR Konstantinolázeňska_140829\pro prezentaci\DSC_2846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00" y="524641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:\Fotky\Bezdružice\Průzkum MR Konstantinolázeňska_140829\pro prezentaci\DSC_2857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280" y="2701258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F:\Fotky\Bezdružice\Průzkum MR Konstantinolázeňska_140829\pro prezentaci\DSC_2905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37" y="2696144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:\Fotky\Bezdružice\Průzkum MR Konstantinolázeňska_140829\pro prezentaci\DSC_2908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272" y="3976417"/>
            <a:ext cx="1905000" cy="12700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82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4005064"/>
            <a:ext cx="8136904" cy="24482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800" b="1" dirty="0" smtClean="0">
                <a:latin typeface="+mj-lt"/>
              </a:rPr>
              <a:t>Typické problémy při transformaci</a:t>
            </a:r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Nerealisticky stanovená vize a příliš ambiciózní projekty - nebezpečí zadlužení obcí</a:t>
            </a:r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Dlouhodobé řešení majetkových vztahů, zejména v případě majetků státu nebo jím zřízených organizací, nedořešené majetkové vztahy</a:t>
            </a:r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Nedostatečně promyšlené řešení budoucího využívání, upnutí se pouze na jednoduché majetkové vztahy a kompromisní řešení</a:t>
            </a:r>
          </a:p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Využití atraktivních částí areálů či objektů privátem a ponechání problémových částí osudu či na bedrech veřejného sektoru</a:t>
            </a:r>
          </a:p>
          <a:p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Postupy a zkušenosti</a:t>
            </a:r>
            <a:br>
              <a:rPr lang="cs-CZ" sz="3200" dirty="0" smtClean="0"/>
            </a:br>
            <a:r>
              <a:rPr lang="cs-CZ" sz="3200" dirty="0" smtClean="0"/>
              <a:t>s revitalizací </a:t>
            </a:r>
            <a:r>
              <a:rPr lang="cs-CZ" sz="3200" dirty="0" err="1" smtClean="0"/>
              <a:t>brownfieldů</a:t>
            </a:r>
            <a:endParaRPr lang="cs-CZ" sz="3200" dirty="0"/>
          </a:p>
        </p:txBody>
      </p:sp>
      <p:sp>
        <p:nvSpPr>
          <p:cNvPr id="4" name="Zástupný symbol pro obsah 4"/>
          <p:cNvSpPr txBox="1">
            <a:spLocks/>
          </p:cNvSpPr>
          <p:nvPr/>
        </p:nvSpPr>
        <p:spPr>
          <a:xfrm>
            <a:off x="457200" y="1484785"/>
            <a:ext cx="3610744" cy="259228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R="0" lvl="0" defTabSz="914400" fontAlgn="auto">
              <a:lnSpc>
                <a:spcPct val="100000"/>
              </a:lnSpc>
              <a:spcBef>
                <a:spcPts val="400"/>
              </a:spcBef>
              <a:buClr>
                <a:schemeClr val="accent1"/>
              </a:buClr>
              <a:buSzPct val="68000"/>
              <a:tabLst/>
              <a:defRPr/>
            </a:pPr>
            <a:r>
              <a:rPr lang="cs-CZ" b="1" dirty="0">
                <a:latin typeface="+mj-lt"/>
              </a:rPr>
              <a:t>Hodnocení využitelnosti a </a:t>
            </a:r>
            <a:r>
              <a:rPr lang="cs-CZ" b="1" dirty="0" smtClean="0">
                <a:latin typeface="+mj-lt"/>
              </a:rPr>
              <a:t>variant:</a:t>
            </a:r>
            <a:endParaRPr lang="cs-CZ" b="1" dirty="0">
              <a:latin typeface="+mj-lt"/>
            </a:endParaRPr>
          </a:p>
          <a:p>
            <a:pPr marL="365760" marR="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1600" dirty="0"/>
              <a:t>Dlouhodobá vize rozvoje území</a:t>
            </a:r>
          </a:p>
          <a:p>
            <a:pPr marL="365760" marR="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1600" dirty="0"/>
              <a:t>Zvážit všechny varianty včetně možností odstranění objektů</a:t>
            </a:r>
          </a:p>
          <a:p>
            <a:pPr marL="365760" marR="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1600" dirty="0"/>
              <a:t>Nedělat uspěchaná kompromisní řešení </a:t>
            </a:r>
          </a:p>
          <a:p>
            <a:pPr marL="365760" marR="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1600" dirty="0"/>
              <a:t>Hledat komplexní řešení odpovídající dlouhodobé vizi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283968" y="1484784"/>
            <a:ext cx="4320480" cy="259228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>
              <a:spcBef>
                <a:spcPts val="100"/>
              </a:spcBef>
            </a:pPr>
            <a:r>
              <a:rPr lang="cs-CZ" b="1" dirty="0"/>
              <a:t>Zásady řešení </a:t>
            </a:r>
            <a:r>
              <a:rPr lang="cs-CZ" b="1" dirty="0" smtClean="0"/>
              <a:t>transformace:</a:t>
            </a:r>
            <a:endParaRPr lang="cs-CZ" b="1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Ověření a vyřešení vlastnických vztahů</a:t>
            </a:r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Identifikace funkce, pro kterou se přestavba hodí, vazba na územní </a:t>
            </a:r>
            <a:r>
              <a:rPr lang="cs-CZ" sz="1600" dirty="0" smtClean="0"/>
              <a:t>plán</a:t>
            </a:r>
            <a:endParaRPr lang="cs-CZ" sz="16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Technická, finanční a ekonomická </a:t>
            </a:r>
            <a:r>
              <a:rPr lang="cs-CZ" sz="1600" dirty="0" smtClean="0"/>
              <a:t>analýza</a:t>
            </a:r>
            <a:endParaRPr lang="cs-CZ" sz="16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Prověření modelu udržitelnosti </a:t>
            </a:r>
            <a:r>
              <a:rPr lang="cs-CZ" sz="1600" dirty="0" smtClean="0"/>
              <a:t>projektu</a:t>
            </a:r>
            <a:endParaRPr lang="cs-CZ" sz="16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1600" dirty="0"/>
              <a:t>Zajištění zdrojů pro přestavbu </a:t>
            </a:r>
            <a:r>
              <a:rPr lang="cs-CZ" sz="1600" dirty="0" smtClean="0"/>
              <a:t>a provoz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580112" y="1412776"/>
            <a:ext cx="3384376" cy="5445224"/>
          </a:xfrm>
        </p:spPr>
        <p:txBody>
          <a:bodyPr>
            <a:normAutofit/>
          </a:bodyPr>
          <a:lstStyle/>
          <a:p>
            <a:r>
              <a:rPr lang="cs-CZ" sz="1800" dirty="0" smtClean="0"/>
              <a:t>V období 1991-2001 stagnace počtu obyvatel</a:t>
            </a:r>
          </a:p>
          <a:p>
            <a:r>
              <a:rPr lang="cs-CZ" sz="1800" dirty="0" smtClean="0"/>
              <a:t>Výrazný pokles v období 2001-2011 (o 6 %)</a:t>
            </a:r>
          </a:p>
          <a:p>
            <a:pPr lvl="1"/>
            <a:r>
              <a:rPr lang="cs-CZ" sz="1600" dirty="0" smtClean="0"/>
              <a:t>po roce 2008</a:t>
            </a:r>
          </a:p>
          <a:p>
            <a:pPr lvl="1"/>
            <a:r>
              <a:rPr lang="cs-CZ" sz="1600" dirty="0" smtClean="0"/>
              <a:t>nejvíce ve východní části</a:t>
            </a:r>
          </a:p>
          <a:p>
            <a:pPr lvl="1"/>
            <a:r>
              <a:rPr lang="cs-CZ" sz="1600" dirty="0" smtClean="0"/>
              <a:t>především migrací!</a:t>
            </a:r>
          </a:p>
          <a:p>
            <a:r>
              <a:rPr lang="cs-CZ" sz="1800" dirty="0" smtClean="0"/>
              <a:t>Po roce 2002 minimální bytová výstavba</a:t>
            </a:r>
          </a:p>
          <a:p>
            <a:pPr lvl="1"/>
            <a:r>
              <a:rPr lang="cs-CZ" sz="1600" dirty="0" smtClean="0"/>
              <a:t>vyšší intenzita jen </a:t>
            </a:r>
            <a:r>
              <a:rPr lang="cs-CZ" sz="1600" dirty="0" err="1" smtClean="0"/>
              <a:t>Konst</a:t>
            </a:r>
            <a:r>
              <a:rPr lang="cs-CZ" sz="1600" dirty="0" smtClean="0"/>
              <a:t>. Lázně (2001) a </a:t>
            </a:r>
            <a:r>
              <a:rPr lang="cs-CZ" sz="1600" dirty="0" err="1" smtClean="0"/>
              <a:t>Lestkov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Populační vývoj</a:t>
            </a:r>
            <a:br>
              <a:rPr lang="cs-CZ" sz="3200" dirty="0" smtClean="0"/>
            </a:br>
            <a:r>
              <a:rPr lang="cs-CZ" sz="3200" dirty="0" err="1" smtClean="0"/>
              <a:t>Mikroregionu</a:t>
            </a:r>
            <a:r>
              <a:rPr lang="cs-CZ" sz="3200" dirty="0" smtClean="0"/>
              <a:t> </a:t>
            </a:r>
            <a:r>
              <a:rPr lang="cs-CZ" sz="3200" dirty="0" err="1" smtClean="0"/>
              <a:t>Konstantinolázeňsko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412776"/>
            <a:ext cx="5543631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062758"/>
            <a:ext cx="1419606" cy="795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41227"/>
            <a:ext cx="1340739" cy="1616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af 7"/>
          <p:cNvGraphicFramePr/>
          <p:nvPr/>
        </p:nvGraphicFramePr>
        <p:xfrm>
          <a:off x="5652120" y="4581129"/>
          <a:ext cx="3312368" cy="2276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20072" y="1484784"/>
            <a:ext cx="3816424" cy="5040560"/>
          </a:xfrm>
        </p:spPr>
        <p:txBody>
          <a:bodyPr>
            <a:normAutofit lnSpcReduction="10000"/>
          </a:bodyPr>
          <a:lstStyle/>
          <a:p>
            <a:r>
              <a:rPr lang="cs-CZ" sz="1800" dirty="0" smtClean="0"/>
              <a:t>Pokles počtu i podílu ekonomicky aktivních bydlících v MR</a:t>
            </a:r>
          </a:p>
          <a:p>
            <a:pPr lvl="1"/>
            <a:r>
              <a:rPr lang="cs-CZ" sz="1600" dirty="0" smtClean="0"/>
              <a:t>2001:  2 368 (50,2 % </a:t>
            </a:r>
            <a:r>
              <a:rPr lang="cs-CZ" sz="1600" dirty="0" err="1" smtClean="0"/>
              <a:t>obyv</a:t>
            </a:r>
            <a:r>
              <a:rPr lang="cs-CZ" sz="1600" dirty="0" smtClean="0"/>
              <a:t>.)</a:t>
            </a:r>
          </a:p>
          <a:p>
            <a:pPr lvl="1"/>
            <a:r>
              <a:rPr lang="cs-CZ" sz="1600" dirty="0" smtClean="0"/>
              <a:t>2011:  2 113 (47,6 % </a:t>
            </a:r>
            <a:r>
              <a:rPr lang="cs-CZ" sz="1600" dirty="0" err="1" smtClean="0"/>
              <a:t>obyv</a:t>
            </a:r>
            <a:r>
              <a:rPr lang="cs-CZ" sz="1600" dirty="0" smtClean="0"/>
              <a:t>.)</a:t>
            </a:r>
          </a:p>
          <a:p>
            <a:pPr lvl="1"/>
            <a:r>
              <a:rPr lang="cs-CZ" sz="1600" dirty="0" smtClean="0"/>
              <a:t>-255 osob (tj. -11 %)</a:t>
            </a:r>
          </a:p>
          <a:p>
            <a:r>
              <a:rPr lang="cs-CZ" sz="1800" dirty="0" smtClean="0"/>
              <a:t>Zaměstnanost obyvatel podle sektorů</a:t>
            </a:r>
          </a:p>
          <a:p>
            <a:pPr lvl="1"/>
            <a:r>
              <a:rPr lang="cs-CZ" sz="1600" dirty="0" err="1" smtClean="0"/>
              <a:t>primér</a:t>
            </a:r>
            <a:r>
              <a:rPr lang="cs-CZ" sz="1600" dirty="0" smtClean="0"/>
              <a:t>: 6,9 % (TC: 5,6 %)</a:t>
            </a:r>
          </a:p>
          <a:p>
            <a:pPr lvl="1"/>
            <a:r>
              <a:rPr lang="cs-CZ" sz="1600" dirty="0" err="1" smtClean="0"/>
              <a:t>sekundér</a:t>
            </a:r>
            <a:r>
              <a:rPr lang="cs-CZ" sz="1600" dirty="0" smtClean="0"/>
              <a:t>: 57,1 % (TC: 44,3 %)</a:t>
            </a:r>
          </a:p>
          <a:p>
            <a:pPr lvl="1"/>
            <a:r>
              <a:rPr lang="cs-CZ" sz="1600" dirty="0" smtClean="0"/>
              <a:t>terciér: 36,0 % (TC: 50,1 %)</a:t>
            </a:r>
          </a:p>
          <a:p>
            <a:pPr lvl="1"/>
            <a:r>
              <a:rPr lang="cs-CZ" sz="1600" dirty="0" smtClean="0"/>
              <a:t>územní rozdíly (viz mapa)</a:t>
            </a:r>
          </a:p>
          <a:p>
            <a:r>
              <a:rPr lang="cs-CZ" sz="1800" dirty="0" smtClean="0"/>
              <a:t>Velká vyjížďka do zaměstnání mimo MR</a:t>
            </a:r>
          </a:p>
          <a:p>
            <a:pPr lvl="1"/>
            <a:r>
              <a:rPr lang="cs-CZ" sz="1600" dirty="0" smtClean="0"/>
              <a:t>4x více než do MR</a:t>
            </a:r>
          </a:p>
          <a:p>
            <a:pPr marL="736092" lvl="1" indent="-342900">
              <a:buFont typeface="+mj-lt"/>
              <a:buAutoNum type="arabicPeriod"/>
            </a:pPr>
            <a:r>
              <a:rPr lang="cs-CZ" sz="1600" dirty="0" smtClean="0"/>
              <a:t>Stříbro</a:t>
            </a:r>
          </a:p>
          <a:p>
            <a:pPr marL="736092" lvl="1" indent="-342900">
              <a:buFont typeface="+mj-lt"/>
              <a:buAutoNum type="arabicPeriod"/>
            </a:pPr>
            <a:r>
              <a:rPr lang="cs-CZ" sz="1600" dirty="0" smtClean="0"/>
              <a:t>Plzeň</a:t>
            </a:r>
          </a:p>
          <a:p>
            <a:pPr marL="736092" lvl="1" indent="-342900">
              <a:buFont typeface="+mj-lt"/>
              <a:buAutoNum type="arabicPeriod"/>
            </a:pPr>
            <a:r>
              <a:rPr lang="cs-CZ" sz="1600" dirty="0" smtClean="0"/>
              <a:t>Planá, Bor a Tachov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Ekonomický vývoj</a:t>
            </a:r>
            <a:br>
              <a:rPr lang="cs-CZ" sz="3200" dirty="0" smtClean="0"/>
            </a:br>
            <a:r>
              <a:rPr lang="cs-CZ" sz="3200" dirty="0" err="1" smtClean="0"/>
              <a:t>Mikroregionu</a:t>
            </a:r>
            <a:r>
              <a:rPr lang="cs-CZ" sz="3200" dirty="0" smtClean="0"/>
              <a:t> </a:t>
            </a:r>
            <a:r>
              <a:rPr lang="cs-CZ" sz="3200" dirty="0" err="1" smtClean="0"/>
              <a:t>Konstantinolázeňsko</a:t>
            </a:r>
            <a:r>
              <a:rPr lang="cs-CZ" sz="3200" dirty="0" smtClean="0"/>
              <a:t> (I) </a:t>
            </a:r>
            <a:endParaRPr lang="cs-CZ" sz="3200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4935"/>
            <a:ext cx="5194459" cy="5473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56792"/>
            <a:ext cx="736759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24128" y="1481328"/>
            <a:ext cx="3419872" cy="2667752"/>
          </a:xfrm>
        </p:spPr>
        <p:txBody>
          <a:bodyPr>
            <a:normAutofit/>
          </a:bodyPr>
          <a:lstStyle/>
          <a:p>
            <a:r>
              <a:rPr lang="cs-CZ" sz="1800" dirty="0" smtClean="0"/>
              <a:t>Pokles počtu pracovních míst v MR celkem v letech 2002-2013 o 19 %</a:t>
            </a:r>
          </a:p>
          <a:p>
            <a:pPr lvl="1"/>
            <a:r>
              <a:rPr lang="cs-CZ" sz="1600" dirty="0" smtClean="0"/>
              <a:t>územní rozdíly uvnitř MR</a:t>
            </a:r>
          </a:p>
          <a:p>
            <a:pPr lvl="1"/>
            <a:r>
              <a:rPr lang="cs-CZ" sz="1600" dirty="0" smtClean="0"/>
              <a:t>červeně rok 2013</a:t>
            </a:r>
          </a:p>
          <a:p>
            <a:pPr lvl="1"/>
            <a:r>
              <a:rPr lang="cs-CZ" sz="1600" dirty="0" smtClean="0"/>
              <a:t>modře rok 2002</a:t>
            </a:r>
          </a:p>
          <a:p>
            <a:r>
              <a:rPr lang="cs-CZ" sz="1800" dirty="0" smtClean="0"/>
              <a:t>Změny v počtech pracovních míst v okolních centrech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Ekonomický vývoj</a:t>
            </a:r>
            <a:br>
              <a:rPr lang="cs-CZ" sz="3200" dirty="0" smtClean="0"/>
            </a:br>
            <a:r>
              <a:rPr lang="cs-CZ" sz="3200" dirty="0" err="1" smtClean="0"/>
              <a:t>Mikroregionu</a:t>
            </a:r>
            <a:r>
              <a:rPr lang="cs-CZ" sz="3200" dirty="0" smtClean="0"/>
              <a:t> </a:t>
            </a:r>
            <a:r>
              <a:rPr lang="cs-CZ" sz="3200" dirty="0" err="1" smtClean="0"/>
              <a:t>Konstantinolázeňsko</a:t>
            </a:r>
            <a:r>
              <a:rPr lang="cs-CZ" sz="3200" dirty="0" smtClean="0"/>
              <a:t> (II) </a:t>
            </a:r>
            <a:endParaRPr lang="cs-CZ" sz="3200" dirty="0"/>
          </a:p>
        </p:txBody>
      </p:sp>
      <p:graphicFrame>
        <p:nvGraphicFramePr>
          <p:cNvPr id="11" name="Graf 10"/>
          <p:cNvGraphicFramePr/>
          <p:nvPr/>
        </p:nvGraphicFramePr>
        <p:xfrm>
          <a:off x="5781675" y="4106986"/>
          <a:ext cx="3362325" cy="2751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09319"/>
            <a:ext cx="5736717" cy="5448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364088" y="1481328"/>
            <a:ext cx="3779912" cy="5376672"/>
          </a:xfrm>
        </p:spPr>
        <p:txBody>
          <a:bodyPr>
            <a:noAutofit/>
          </a:bodyPr>
          <a:lstStyle/>
          <a:p>
            <a:r>
              <a:rPr lang="cs-CZ" sz="1800" dirty="0" smtClean="0"/>
              <a:t>Periferní území v rámci PK</a:t>
            </a:r>
          </a:p>
          <a:p>
            <a:r>
              <a:rPr lang="cs-CZ" sz="1800" dirty="0" smtClean="0"/>
              <a:t>Bez větších center</a:t>
            </a:r>
          </a:p>
          <a:p>
            <a:r>
              <a:rPr lang="cs-CZ" sz="1800" dirty="0" smtClean="0"/>
              <a:t>Nízká hustota osídlené</a:t>
            </a:r>
          </a:p>
          <a:p>
            <a:r>
              <a:rPr lang="cs-CZ" sz="1800" dirty="0" smtClean="0"/>
              <a:t>Rozdrobená sídelní struktura</a:t>
            </a:r>
          </a:p>
          <a:p>
            <a:r>
              <a:rPr lang="cs-CZ" sz="1800" dirty="0" smtClean="0"/>
              <a:t>Dostupnost Stříbra a </a:t>
            </a:r>
            <a:r>
              <a:rPr lang="cs-CZ" sz="1800" smtClean="0"/>
              <a:t>Plané dělí </a:t>
            </a:r>
            <a:r>
              <a:rPr lang="cs-CZ" sz="1800" dirty="0" smtClean="0"/>
              <a:t>území na severní a jižní část</a:t>
            </a:r>
          </a:p>
          <a:p>
            <a:r>
              <a:rPr lang="cs-CZ" sz="1800" dirty="0" smtClean="0"/>
              <a:t>Význam komunikací II. tř. (např. II/230 – Stříbro-Planá)</a:t>
            </a:r>
          </a:p>
          <a:p>
            <a:r>
              <a:rPr lang="cs-CZ" sz="1800" dirty="0" smtClean="0"/>
              <a:t>Populačně rostlo jen město </a:t>
            </a:r>
            <a:r>
              <a:rPr lang="cs-CZ" sz="1800" dirty="0" err="1" smtClean="0"/>
              <a:t>Černošín</a:t>
            </a:r>
            <a:endParaRPr lang="cs-CZ" sz="1800" dirty="0" smtClean="0"/>
          </a:p>
          <a:p>
            <a:r>
              <a:rPr lang="cs-CZ" sz="1800" dirty="0" smtClean="0"/>
              <a:t>Jediné lázně v PK + území atraktivní pro rekreaci</a:t>
            </a:r>
          </a:p>
          <a:p>
            <a:r>
              <a:rPr lang="cs-CZ" sz="1800" dirty="0" smtClean="0"/>
              <a:t>Problematické dopravní napojení některých částí</a:t>
            </a:r>
          </a:p>
          <a:p>
            <a:r>
              <a:rPr lang="cs-CZ" sz="1800" dirty="0" smtClean="0"/>
              <a:t>Nedostatečná dopravní obslužnost velké části území</a:t>
            </a:r>
          </a:p>
          <a:p>
            <a:r>
              <a:rPr lang="cs-CZ" sz="1800" dirty="0" smtClean="0"/>
              <a:t>Vysoká nezaměstnanost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Perspektivy vývoje</a:t>
            </a:r>
            <a:br>
              <a:rPr lang="cs-CZ" sz="3200" dirty="0" smtClean="0"/>
            </a:br>
            <a:r>
              <a:rPr lang="cs-CZ" sz="3200" dirty="0" err="1" smtClean="0"/>
              <a:t>Mikroregionu</a:t>
            </a:r>
            <a:r>
              <a:rPr lang="cs-CZ" sz="3200" dirty="0" smtClean="0"/>
              <a:t> </a:t>
            </a:r>
            <a:r>
              <a:rPr lang="cs-CZ" sz="3200" dirty="0" err="1" smtClean="0"/>
              <a:t>Konstantinolázeňsko</a:t>
            </a:r>
            <a:r>
              <a:rPr lang="cs-CZ" sz="3200" dirty="0" smtClean="0"/>
              <a:t>  </a:t>
            </a:r>
            <a:endParaRPr lang="cs-CZ" sz="32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8519"/>
            <a:ext cx="5364088" cy="538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092190"/>
            <a:ext cx="1410367" cy="76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1646873" cy="19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115616" y="1844824"/>
            <a:ext cx="7772400" cy="18288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>
              <a:defRPr/>
            </a:pPr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9459" name="Zástupný symbol pro text 2"/>
          <p:cNvSpPr txBox="1">
            <a:spLocks/>
          </p:cNvSpPr>
          <p:nvPr/>
        </p:nvSpPr>
        <p:spPr bwMode="auto">
          <a:xfrm>
            <a:off x="3348038" y="3306763"/>
            <a:ext cx="518440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0953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620713" indent="-22860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858838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143000" indent="-22860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1371600" indent="-22860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1828800" indent="-228600" fontAlgn="base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286000" indent="-228600" fontAlgn="base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2743200" indent="-228600" fontAlgn="base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200400" indent="-228600" fontAlgn="base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>
              <a:buFont typeface="Wingdings 3" pitchFamily="18" charset="2"/>
              <a:buNone/>
            </a:pPr>
            <a:r>
              <a:rPr lang="cs-CZ" altLang="cs-CZ" sz="2400" b="1" dirty="0" smtClean="0"/>
              <a:t>Ing. Filip Uhlík, Ing. Jan </a:t>
            </a:r>
            <a:r>
              <a:rPr lang="cs-CZ" altLang="cs-CZ" sz="2400" b="1" dirty="0"/>
              <a:t>N</a:t>
            </a:r>
            <a:r>
              <a:rPr lang="cs-CZ" altLang="cs-CZ" sz="2400" b="1" dirty="0" smtClean="0"/>
              <a:t>axera</a:t>
            </a:r>
            <a:endParaRPr lang="cs-CZ" altLang="cs-CZ" sz="2400" b="1" dirty="0"/>
          </a:p>
          <a:p>
            <a:pPr>
              <a:buFont typeface="Wingdings 3" pitchFamily="18" charset="2"/>
              <a:buNone/>
            </a:pPr>
            <a:r>
              <a:rPr lang="cs-CZ" altLang="cs-CZ" sz="2000" dirty="0"/>
              <a:t>Regionální rozvojová agentura Plzeňského kraje</a:t>
            </a:r>
          </a:p>
        </p:txBody>
      </p:sp>
    </p:spTree>
    <p:extLst>
      <p:ext uri="{BB962C8B-B14F-4D97-AF65-F5344CB8AC3E}">
        <p14:creationId xmlns:p14="http://schemas.microsoft.com/office/powerpoint/2010/main" val="360905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567</TotalTime>
  <Words>444</Words>
  <Application>Microsoft Office PowerPoint</Application>
  <PresentationFormat>Předvádění na obrazovce (4:3)</PresentationFormat>
  <Paragraphs>87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Nevyužité prostory a objekty</vt:lpstr>
      <vt:lpstr>Nevyužívané prostory a objekty příklady </vt:lpstr>
      <vt:lpstr>Nevyužívané prostory a objekty v Mikroregionu Konstantinolázeňsko </vt:lpstr>
      <vt:lpstr>Postupy a zkušenosti s revitalizací brownfieldů</vt:lpstr>
      <vt:lpstr>Populační vývoj Mikroregionu Konstantinolázeňsko</vt:lpstr>
      <vt:lpstr>Ekonomický vývoj Mikroregionu Konstantinolázeňsko (I) </vt:lpstr>
      <vt:lpstr>Ekonomický vývoj Mikroregionu Konstantinolázeňsko (II) </vt:lpstr>
      <vt:lpstr>Perspektivy vývoje Mikroregionu Konstantinolázeňsko 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Nevyužité prostory a objekty</dc:title>
  <dc:creator>benes</dc:creator>
  <cp:lastModifiedBy>Ženíšková Lucie</cp:lastModifiedBy>
  <cp:revision>51</cp:revision>
  <dcterms:created xsi:type="dcterms:W3CDTF">2014-09-11T06:39:25Z</dcterms:created>
  <dcterms:modified xsi:type="dcterms:W3CDTF">2015-02-23T12:16:29Z</dcterms:modified>
</cp:coreProperties>
</file>