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7" r:id="rId3"/>
    <p:sldId id="259" r:id="rId4"/>
    <p:sldId id="266" r:id="rId5"/>
    <p:sldId id="262" r:id="rId6"/>
    <p:sldId id="260" r:id="rId7"/>
    <p:sldId id="265" r:id="rId8"/>
    <p:sldId id="264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11\texty\Obce\Bezdru&#382;ice\Strategick&#225;%20studie\Anal&#253;za%20MR\Soci&#225;lka\Data%20pro%20CpKp\Tabulky\DEM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/>
              <a:t>Věková</a:t>
            </a:r>
            <a:r>
              <a:rPr lang="en-US"/>
              <a:t> struktura v letech 2008 a</a:t>
            </a:r>
            <a:r>
              <a:rPr lang="en-US" baseline="0"/>
              <a:t> 2013</a:t>
            </a:r>
            <a:endParaRPr lang="cs-CZ"/>
          </a:p>
        </c:rich>
      </c:tx>
      <c:layout>
        <c:manualLayout>
          <c:xMode val="edge"/>
          <c:yMode val="edge"/>
          <c:x val="0.2214874854446342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120038820584698"/>
          <c:y val="8.1621936901905792E-2"/>
          <c:w val="0.60771982720886253"/>
          <c:h val="0.800560448238484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'VEK, POhlavi'!$A$35</c:f>
              <c:strCache>
                <c:ptCount val="1"/>
                <c:pt idx="0">
                  <c:v>MR 2008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'VEK, POhlavi'!$D$20:$F$20</c:f>
              <c:strCache>
                <c:ptCount val="3"/>
                <c:pt idx="0">
                  <c:v>ve věku 0-14 let</c:v>
                </c:pt>
                <c:pt idx="1">
                  <c:v>ve věku 15-64</c:v>
                </c:pt>
                <c:pt idx="2">
                  <c:v>ve věku 65 a více let</c:v>
                </c:pt>
              </c:strCache>
            </c:strRef>
          </c:cat>
          <c:val>
            <c:numRef>
              <c:f>'VEK, POhlavi'!$D$30:$F$30</c:f>
              <c:numCache>
                <c:formatCode>#,##0.0</c:formatCode>
                <c:ptCount val="3"/>
                <c:pt idx="0">
                  <c:v>15.322245322245324</c:v>
                </c:pt>
                <c:pt idx="1">
                  <c:v>70.852390852390783</c:v>
                </c:pt>
                <c:pt idx="2">
                  <c:v>13.825363825363825</c:v>
                </c:pt>
              </c:numCache>
            </c:numRef>
          </c:val>
        </c:ser>
        <c:ser>
          <c:idx val="3"/>
          <c:order val="1"/>
          <c:tx>
            <c:strRef>
              <c:f>'VEK, POhlavi'!$A$38</c:f>
              <c:strCache>
                <c:ptCount val="1"/>
                <c:pt idx="0">
                  <c:v>MR 2013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val>
            <c:numRef>
              <c:f>'VEK, POhlavi'!$I$30:$K$30</c:f>
              <c:numCache>
                <c:formatCode>#,##0.0</c:formatCode>
                <c:ptCount val="3"/>
                <c:pt idx="0">
                  <c:v>14.176829268292682</c:v>
                </c:pt>
                <c:pt idx="1">
                  <c:v>68.945993031358896</c:v>
                </c:pt>
                <c:pt idx="2">
                  <c:v>16.877177700348437</c:v>
                </c:pt>
              </c:numCache>
            </c:numRef>
          </c:val>
        </c:ser>
        <c:ser>
          <c:idx val="1"/>
          <c:order val="2"/>
          <c:tx>
            <c:strRef>
              <c:f>'VEK, POhlavi'!$A$36</c:f>
              <c:strCache>
                <c:ptCount val="1"/>
                <c:pt idx="0">
                  <c:v>okres Tachov 2008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strRef>
              <c:f>'VEK, POhlavi'!$D$20:$F$20</c:f>
              <c:strCache>
                <c:ptCount val="3"/>
                <c:pt idx="0">
                  <c:v>ve věku 0-14 let</c:v>
                </c:pt>
                <c:pt idx="1">
                  <c:v>ve věku 15-64</c:v>
                </c:pt>
                <c:pt idx="2">
                  <c:v>ve věku 65 a více let</c:v>
                </c:pt>
              </c:strCache>
            </c:strRef>
          </c:cat>
          <c:val>
            <c:numRef>
              <c:f>'VEK, POhlavi'!$D$31:$F$31</c:f>
              <c:numCache>
                <c:formatCode>#,##0.0</c:formatCode>
                <c:ptCount val="3"/>
                <c:pt idx="0">
                  <c:v>14.939880885492752</c:v>
                </c:pt>
                <c:pt idx="1">
                  <c:v>73.184252912312246</c:v>
                </c:pt>
                <c:pt idx="2">
                  <c:v>11.875866202195006</c:v>
                </c:pt>
              </c:numCache>
            </c:numRef>
          </c:val>
        </c:ser>
        <c:ser>
          <c:idx val="4"/>
          <c:order val="3"/>
          <c:tx>
            <c:strRef>
              <c:f>'VEK, POhlavi'!$A$39</c:f>
              <c:strCache>
                <c:ptCount val="1"/>
                <c:pt idx="0">
                  <c:v>okres Tachov 2013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val>
            <c:numRef>
              <c:f>'VEK, POhlavi'!$I$31:$K$31</c:f>
              <c:numCache>
                <c:formatCode>#,##0.0</c:formatCode>
                <c:ptCount val="3"/>
                <c:pt idx="0">
                  <c:v>15.008233802123753</c:v>
                </c:pt>
                <c:pt idx="1">
                  <c:v>70.331812761446884</c:v>
                </c:pt>
                <c:pt idx="2">
                  <c:v>14.659953436429372</c:v>
                </c:pt>
              </c:numCache>
            </c:numRef>
          </c:val>
        </c:ser>
        <c:ser>
          <c:idx val="2"/>
          <c:order val="4"/>
          <c:tx>
            <c:strRef>
              <c:f>'VEK, POhlavi'!$A$37</c:f>
              <c:strCache>
                <c:ptCount val="1"/>
                <c:pt idx="0">
                  <c:v>Plzeňský kraj 2008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cat>
            <c:strRef>
              <c:f>'VEK, POhlavi'!$D$20:$F$20</c:f>
              <c:strCache>
                <c:ptCount val="3"/>
                <c:pt idx="0">
                  <c:v>ve věku 0-14 let</c:v>
                </c:pt>
                <c:pt idx="1">
                  <c:v>ve věku 15-64</c:v>
                </c:pt>
                <c:pt idx="2">
                  <c:v>ve věku 65 a více let</c:v>
                </c:pt>
              </c:strCache>
            </c:strRef>
          </c:cat>
          <c:val>
            <c:numRef>
              <c:f>'VEK, POhlavi'!$D$32:$F$32</c:f>
              <c:numCache>
                <c:formatCode>#,##0.0</c:formatCode>
                <c:ptCount val="3"/>
                <c:pt idx="0">
                  <c:v>13.834491693687276</c:v>
                </c:pt>
                <c:pt idx="1">
                  <c:v>70.935542030135508</c:v>
                </c:pt>
                <c:pt idx="2">
                  <c:v>15.229966276177221</c:v>
                </c:pt>
              </c:numCache>
            </c:numRef>
          </c:val>
        </c:ser>
        <c:ser>
          <c:idx val="5"/>
          <c:order val="5"/>
          <c:tx>
            <c:strRef>
              <c:f>'VEK, POhlavi'!$A$40</c:f>
              <c:strCache>
                <c:ptCount val="1"/>
                <c:pt idx="0">
                  <c:v>Plzeňský kraj 2013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val>
            <c:numRef>
              <c:f>'VEK, POhlavi'!$I$32:$K$32</c:f>
              <c:numCache>
                <c:formatCode>#,##0.0</c:formatCode>
                <c:ptCount val="3"/>
                <c:pt idx="0">
                  <c:v>14.66530884842947</c:v>
                </c:pt>
                <c:pt idx="1">
                  <c:v>67.477753810580808</c:v>
                </c:pt>
                <c:pt idx="2">
                  <c:v>17.856937340989663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2191360"/>
        <c:axId val="92201344"/>
      </c:barChart>
      <c:catAx>
        <c:axId val="92191360"/>
        <c:scaling>
          <c:orientation val="minMax"/>
        </c:scaling>
        <c:delete val="0"/>
        <c:axPos val="b"/>
        <c:majorTickMark val="out"/>
        <c:minorTickMark val="none"/>
        <c:tickLblPos val="nextTo"/>
        <c:crossAx val="92201344"/>
        <c:crosses val="autoZero"/>
        <c:auto val="1"/>
        <c:lblAlgn val="ctr"/>
        <c:lblOffset val="100"/>
        <c:noMultiLvlLbl val="0"/>
      </c:catAx>
      <c:valAx>
        <c:axId val="9220134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0"/>
                  <a:t>podíl (%)</a:t>
                </a:r>
              </a:p>
            </c:rich>
          </c:tx>
          <c:layout>
            <c:manualLayout>
              <c:xMode val="edge"/>
              <c:yMode val="edge"/>
              <c:x val="7.2494429660282271E-3"/>
              <c:y val="0.449630596600377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crossAx val="92191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748190377455768"/>
          <c:y val="0.35389709619630877"/>
          <c:w val="0.25395661582802231"/>
          <c:h val="0.41089330500354132"/>
        </c:manualLayout>
      </c:layout>
      <c:overlay val="0"/>
    </c:legend>
    <c:plotVisOnly val="1"/>
    <c:dispBlanksAs val="gap"/>
    <c:showDLblsOverMax val="0"/>
  </c:chart>
  <c:spPr>
    <a:ln>
      <a:solidFill>
        <a:schemeClr val="tx1"/>
      </a:solidFill>
    </a:ln>
  </c:spPr>
  <c:txPr>
    <a:bodyPr/>
    <a:lstStyle/>
    <a:p>
      <a:pPr>
        <a:defRPr sz="800"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95183"/>
            <a:ext cx="7772400" cy="1829761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Sociální oblast na území </a:t>
            </a:r>
            <a:r>
              <a:rPr lang="cs-CZ" dirty="0" err="1" smtClean="0"/>
              <a:t>Mikroregionu</a:t>
            </a:r>
            <a:r>
              <a:rPr lang="cs-CZ" dirty="0" smtClean="0"/>
              <a:t> </a:t>
            </a:r>
            <a:r>
              <a:rPr lang="cs-CZ" dirty="0" err="1" smtClean="0"/>
              <a:t>Konstantinolázeňsko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0040" y="2949376"/>
            <a:ext cx="7772400" cy="119970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/>
              <a:t>Shrnutí analýzy</a:t>
            </a:r>
          </a:p>
          <a:p>
            <a:pPr algn="l"/>
            <a:r>
              <a:rPr lang="cs-CZ" dirty="0" smtClean="0"/>
              <a:t>pro pracovní skupinu </a:t>
            </a:r>
          </a:p>
          <a:p>
            <a:pPr algn="l"/>
            <a:r>
              <a:rPr lang="cs-CZ" dirty="0" smtClean="0"/>
              <a:t>19. 9. 2014</a:t>
            </a:r>
          </a:p>
          <a:p>
            <a:pPr algn="l"/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342363"/>
            <a:ext cx="2922905" cy="579120"/>
          </a:xfrm>
          <a:prstGeom prst="rect">
            <a:avLst/>
          </a:prstGeom>
        </p:spPr>
      </p:pic>
      <p:pic>
        <p:nvPicPr>
          <p:cNvPr id="5" name="Obrázek 4" descr="logo_Ziel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494" y="4394433"/>
            <a:ext cx="856615" cy="546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4042792" cy="4896544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Stárnutí populace</a:t>
            </a:r>
          </a:p>
          <a:p>
            <a:pPr lvl="1"/>
            <a:r>
              <a:rPr lang="cs-CZ" sz="1800" dirty="0" smtClean="0"/>
              <a:t>stagnuje nebo mírně klesá počet obyvatel do 14 let</a:t>
            </a:r>
          </a:p>
          <a:p>
            <a:pPr lvl="1"/>
            <a:r>
              <a:rPr lang="cs-CZ" sz="1800" dirty="0" smtClean="0"/>
              <a:t>klesá počet obyvatel v produktivním věku </a:t>
            </a:r>
          </a:p>
          <a:p>
            <a:pPr lvl="1"/>
            <a:r>
              <a:rPr lang="cs-CZ" sz="1800" dirty="0" smtClean="0"/>
              <a:t>poměrně rychle roste podíl osob starších 65 let</a:t>
            </a:r>
          </a:p>
          <a:p>
            <a:r>
              <a:rPr lang="cs-CZ" sz="2000" dirty="0" smtClean="0"/>
              <a:t>Obyvatelé 65+ let v MR</a:t>
            </a:r>
          </a:p>
          <a:p>
            <a:pPr lvl="1"/>
            <a:r>
              <a:rPr lang="cs-CZ" sz="1800" dirty="0" smtClean="0"/>
              <a:t>2008: 665 (13,8 %)</a:t>
            </a:r>
          </a:p>
          <a:p>
            <a:pPr lvl="1"/>
            <a:r>
              <a:rPr lang="cs-CZ" sz="1800" dirty="0" smtClean="0"/>
              <a:t>2013: 775 (16,9 %)</a:t>
            </a:r>
          </a:p>
          <a:p>
            <a:pPr lvl="1"/>
            <a:r>
              <a:rPr lang="cs-CZ" sz="1800" dirty="0" smtClean="0"/>
              <a:t>+110 (o 17 % více)</a:t>
            </a:r>
          </a:p>
          <a:p>
            <a:pPr lvl="1"/>
            <a:r>
              <a:rPr lang="cs-CZ" sz="1800" dirty="0" smtClean="0"/>
              <a:t>rychlejší růst než v okrese Tachov (z 11,9 na 14,7 %) i </a:t>
            </a:r>
            <a:r>
              <a:rPr lang="cs-CZ" sz="1800" dirty="0" err="1" smtClean="0"/>
              <a:t>Plz.kraji</a:t>
            </a:r>
            <a:r>
              <a:rPr lang="cs-CZ" sz="1800" dirty="0" smtClean="0"/>
              <a:t> (z 15,2 na 17,9 %)</a:t>
            </a:r>
          </a:p>
          <a:p>
            <a:r>
              <a:rPr lang="cs-CZ" sz="2000" dirty="0" smtClean="0"/>
              <a:t>Věková struktura seniorů podle obcí  (viz tabulka)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Věková struktura obyvatel</a:t>
            </a:r>
            <a:endParaRPr lang="cs-CZ" sz="3600" dirty="0"/>
          </a:p>
        </p:txBody>
      </p:sp>
      <p:graphicFrame>
        <p:nvGraphicFramePr>
          <p:cNvPr id="8" name="Graf 7"/>
          <p:cNvGraphicFramePr/>
          <p:nvPr/>
        </p:nvGraphicFramePr>
        <p:xfrm>
          <a:off x="4716016" y="1484785"/>
          <a:ext cx="4249292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4716015" y="4221084"/>
          <a:ext cx="4250308" cy="2448276"/>
        </p:xfrm>
        <a:graphic>
          <a:graphicData uri="http://schemas.openxmlformats.org/drawingml/2006/table">
            <a:tbl>
              <a:tblPr/>
              <a:tblGrid>
                <a:gridCol w="972611"/>
                <a:gridCol w="398770"/>
                <a:gridCol w="398770"/>
                <a:gridCol w="398770"/>
                <a:gridCol w="398770"/>
                <a:gridCol w="398770"/>
                <a:gridCol w="402013"/>
                <a:gridCol w="402013"/>
                <a:gridCol w="479821"/>
              </a:tblGrid>
              <a:tr h="212894">
                <a:tc gridSpan="9">
                  <a:txBody>
                    <a:bodyPr/>
                    <a:lstStyle/>
                    <a:p>
                      <a:pPr algn="l" fontAlgn="b"/>
                      <a:r>
                        <a:rPr lang="cs-CZ" sz="105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Věková struktura seniorů </a:t>
                      </a:r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 MR </a:t>
                      </a:r>
                      <a:r>
                        <a:rPr lang="cs-CZ" sz="1050" b="1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konstantinolázeňsko</a:t>
                      </a:r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cs-CZ" sz="105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 roce 2013</a:t>
                      </a:r>
                      <a:endParaRPr lang="cs-CZ" sz="105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894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65-69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70-74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75-79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80-84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85-89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90-94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95+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Celkem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Bezdružice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Cebiv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Černošín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Horní Kozolupy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Kokašice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Konst. Lázně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Lestkov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Olbramov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6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Záchlumí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89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MR celkem</a:t>
                      </a: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4320480" cy="544522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Prognóza počtu seniorů dostupná jen za Plzeňský kraj</a:t>
            </a:r>
          </a:p>
          <a:p>
            <a:r>
              <a:rPr lang="cs-CZ" sz="2000" dirty="0" smtClean="0"/>
              <a:t>Vývojové trendy do roku 2025 </a:t>
            </a:r>
          </a:p>
          <a:p>
            <a:pPr lvl="1"/>
            <a:r>
              <a:rPr lang="cs-CZ" sz="1800" dirty="0" smtClean="0"/>
              <a:t>výrazný růst počtů a podílů nejstarších věkových skupin seniorů nad 75 let (viz tabulka)</a:t>
            </a:r>
          </a:p>
          <a:p>
            <a:pPr lvl="2"/>
            <a:r>
              <a:rPr lang="cs-CZ" sz="1600" dirty="0" smtClean="0"/>
              <a:t>zpravidla věk vyžadující vyšší míru pomoci</a:t>
            </a:r>
          </a:p>
          <a:p>
            <a:pPr lvl="2"/>
            <a:r>
              <a:rPr lang="cs-CZ" sz="1600" dirty="0" smtClean="0"/>
              <a:t>zvýšení počtů o více než polovinu </a:t>
            </a:r>
          </a:p>
          <a:p>
            <a:pPr lvl="1"/>
            <a:r>
              <a:rPr lang="cs-CZ" sz="1800" dirty="0" smtClean="0"/>
              <a:t>Očekává se růst počtu s přiznaným  příspěvkem na péči (viz tabulka)</a:t>
            </a:r>
          </a:p>
          <a:p>
            <a:pPr lvl="2"/>
            <a:r>
              <a:rPr lang="cs-CZ" sz="1600" dirty="0" smtClean="0"/>
              <a:t>Rozděleno dle stupně závislosti </a:t>
            </a:r>
          </a:p>
          <a:p>
            <a:pPr lvl="1"/>
            <a:r>
              <a:rPr lang="cs-CZ" sz="1800" dirty="0" smtClean="0"/>
              <a:t>Trendy lze aplikovat na podmínky MR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Senioři</a:t>
            </a:r>
            <a:endParaRPr lang="cs-CZ" sz="3200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4860032" y="3933056"/>
          <a:ext cx="4072755" cy="2326234"/>
        </p:xfrm>
        <a:graphic>
          <a:graphicData uri="http://schemas.openxmlformats.org/drawingml/2006/table">
            <a:tbl>
              <a:tblPr/>
              <a:tblGrid>
                <a:gridCol w="725730"/>
                <a:gridCol w="1115675"/>
                <a:gridCol w="1115675"/>
                <a:gridCol w="1115675"/>
              </a:tblGrid>
              <a:tr h="231259"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Příjemci příspěvku na péči starší 66 let v Plzeňském kraji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283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Stupeň závislosti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Počet osob s přiznaným PnP v roce 2010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Předpokládaný počet osob s přiznaným PnP v roce 2025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Nárůst osob 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7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4 017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5 600 – 6 900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1 583 – 2 883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7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II.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3 287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4 400 – 6 000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1 113 – 2 713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7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III.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2 045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3 900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1 855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7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IV.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1 075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1 400 – 2 100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325 –1 025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7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Celkem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10 424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15 300 – 18 900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4 876 – 8 476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4860032" y="1484784"/>
          <a:ext cx="4062957" cy="2084601"/>
        </p:xfrm>
        <a:graphic>
          <a:graphicData uri="http://schemas.openxmlformats.org/drawingml/2006/table">
            <a:tbl>
              <a:tblPr/>
              <a:tblGrid>
                <a:gridCol w="1512168"/>
                <a:gridCol w="576064"/>
                <a:gridCol w="504056"/>
                <a:gridCol w="792088"/>
                <a:gridCol w="678581"/>
              </a:tblGrid>
              <a:tr h="216024">
                <a:tc gridSpan="5"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Předpokládaný vývoj počtu seniorů v Plzeňském kraji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581">
                <a:tc>
                  <a:txBody>
                    <a:bodyPr/>
                    <a:lstStyle/>
                    <a:p>
                      <a:pPr algn="just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Nárůst abs.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Nárůst rel.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581">
                <a:tc>
                  <a:txBody>
                    <a:bodyPr/>
                    <a:lstStyle/>
                    <a:p>
                      <a:pPr algn="just" fontAlgn="ctr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Počet osob ve </a:t>
                      </a:r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věku</a:t>
                      </a:r>
                    </a:p>
                    <a:p>
                      <a:pPr algn="just" fontAlgn="ctr"/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65–74 </a:t>
                      </a:r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let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581">
                <a:tc>
                  <a:txBody>
                    <a:bodyPr/>
                    <a:lstStyle/>
                    <a:p>
                      <a:pPr algn="just" fontAlgn="ctr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Počet osob ve </a:t>
                      </a:r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věku</a:t>
                      </a:r>
                    </a:p>
                    <a:p>
                      <a:pPr algn="just" fontAlgn="ctr"/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75–84 </a:t>
                      </a:r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let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581">
                <a:tc>
                  <a:txBody>
                    <a:bodyPr/>
                    <a:lstStyle/>
                    <a:p>
                      <a:pPr algn="just" fontAlgn="ctr"/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Počet osob </a:t>
                      </a:r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starších</a:t>
                      </a:r>
                    </a:p>
                    <a:p>
                      <a:pPr algn="just" fontAlgn="ctr"/>
                      <a:r>
                        <a:rPr lang="cs-CZ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85 </a:t>
                      </a:r>
                      <a:r>
                        <a:rPr lang="cs-CZ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let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25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5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Celkový počet </a:t>
                      </a:r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osob </a:t>
                      </a:r>
                      <a:r>
                        <a:rPr lang="cs-CZ" sz="105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starších  </a:t>
                      </a:r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 let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183560" y="1484784"/>
            <a:ext cx="3852936" cy="2304256"/>
          </a:xfrm>
        </p:spPr>
        <p:txBody>
          <a:bodyPr>
            <a:normAutofit fontScale="92500" lnSpcReduction="20000"/>
          </a:bodyPr>
          <a:lstStyle/>
          <a:p>
            <a:pPr marL="180000" indent="-180000"/>
            <a:r>
              <a:rPr lang="cs-CZ" sz="1900" dirty="0" smtClean="0"/>
              <a:t>Obyvatelé 65 a více let             v období 2001-2011:</a:t>
            </a:r>
          </a:p>
          <a:p>
            <a:pPr lvl="1">
              <a:spcBef>
                <a:spcPts val="600"/>
              </a:spcBef>
            </a:pPr>
            <a:r>
              <a:rPr lang="cs-CZ" sz="1700" dirty="0" smtClean="0"/>
              <a:t>Zvýšení počtu o 106 (o 18 %)</a:t>
            </a:r>
          </a:p>
          <a:p>
            <a:pPr lvl="1">
              <a:spcBef>
                <a:spcPts val="600"/>
              </a:spcBef>
            </a:pPr>
            <a:r>
              <a:rPr lang="cs-CZ" sz="1700" dirty="0" smtClean="0"/>
              <a:t>Zvýšení podílu na obyvatelích          z 12,4 % na 15,6 % (o 25 %)</a:t>
            </a:r>
          </a:p>
          <a:p>
            <a:pPr lvl="1">
              <a:spcBef>
                <a:spcPts val="600"/>
              </a:spcBef>
            </a:pPr>
            <a:r>
              <a:rPr lang="cs-CZ" sz="1700" dirty="0" smtClean="0"/>
              <a:t>Největší růst počtu v Bezdružicích (o 34,3 %) a v </a:t>
            </a:r>
            <a:r>
              <a:rPr lang="cs-CZ" sz="1700" dirty="0" err="1" smtClean="0"/>
              <a:t>Černošíně</a:t>
            </a:r>
            <a:r>
              <a:rPr lang="cs-CZ" sz="1700" dirty="0" smtClean="0"/>
              <a:t> (o 30,2 %)</a:t>
            </a:r>
          </a:p>
          <a:p>
            <a:pPr lvl="1">
              <a:spcBef>
                <a:spcPts val="600"/>
              </a:spcBef>
            </a:pPr>
            <a:r>
              <a:rPr lang="cs-CZ" sz="1700" dirty="0" smtClean="0"/>
              <a:t>Pokles pouze v </a:t>
            </a:r>
            <a:r>
              <a:rPr lang="cs-CZ" sz="1700" dirty="0" err="1" smtClean="0"/>
              <a:t>Kokašicích</a:t>
            </a:r>
            <a:r>
              <a:rPr lang="cs-CZ" sz="1700" dirty="0" smtClean="0"/>
              <a:t> </a:t>
            </a:r>
          </a:p>
          <a:p>
            <a:pPr lvl="1"/>
            <a:endParaRPr lang="cs-CZ" sz="16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Senioři v </a:t>
            </a:r>
            <a:r>
              <a:rPr lang="cs-CZ" sz="3200" dirty="0" err="1" smtClean="0"/>
              <a:t>Mikroregionu</a:t>
            </a:r>
            <a:r>
              <a:rPr lang="cs-CZ" sz="3200" dirty="0" smtClean="0"/>
              <a:t> </a:t>
            </a:r>
            <a:r>
              <a:rPr lang="cs-CZ" sz="3200" dirty="0" err="1" smtClean="0"/>
              <a:t>Konstantinolázeňsko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5226414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5877272"/>
            <a:ext cx="1339025" cy="810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5364088" y="3789040"/>
          <a:ext cx="3619499" cy="2753176"/>
        </p:xfrm>
        <a:graphic>
          <a:graphicData uri="http://schemas.openxmlformats.org/drawingml/2006/table">
            <a:tbl>
              <a:tblPr/>
              <a:tblGrid>
                <a:gridCol w="810892"/>
                <a:gridCol w="323114"/>
                <a:gridCol w="323114"/>
                <a:gridCol w="323114"/>
                <a:gridCol w="323114"/>
                <a:gridCol w="323114"/>
                <a:gridCol w="397679"/>
                <a:gridCol w="397679"/>
                <a:gridCol w="397679"/>
              </a:tblGrid>
              <a:tr h="239981">
                <a:tc gridSpan="9"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Vývoj počtu obyvatel ve věku 65 a více </a:t>
                      </a:r>
                      <a:r>
                        <a:rPr lang="cs-CZ" sz="10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let (2001-2011)</a:t>
                      </a:r>
                      <a:endParaRPr lang="cs-CZ" sz="10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67">
                <a:tc rowSpan="3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Obec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Počet obyvatelé 65 a více let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Absolutní změna</a:t>
                      </a:r>
                      <a:b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2001-2011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Index </a:t>
                      </a:r>
                      <a:r>
                        <a:rPr lang="cs-CZ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změny </a:t>
                      </a:r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2011/2001 (2001=100)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23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358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počet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podíl (%)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počet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podíl (%)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počet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podíl (p.b.)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počet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podíl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Bezdružice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Cebiv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144,6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Černošín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130,2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122,2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Horní Kozolupy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Kokašice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-0,9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Konst. Lázně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112,3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116,2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Lestkov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111,1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112,4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Olbramov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Záchlumí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121,2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141,8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882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CELKEM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117,9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125,3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84784"/>
            <a:ext cx="4176464" cy="5040560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Dle SLDB 2011 poprvé zjišťovány osoby bydlící mimo byty a zařízení</a:t>
            </a:r>
          </a:p>
          <a:p>
            <a:pPr lvl="1"/>
            <a:r>
              <a:rPr lang="cs-CZ" sz="1800" dirty="0" smtClean="0"/>
              <a:t>lidé s místem obvyklého pobytu    v nouzových obydlích, mobilních objektech, rekreačních chatách, chalupách (tj. v objektech, které nejsou součástí bytového fondu) nebo v obytných domech, ale mimo byty (nouzové ubytování v </a:t>
            </a:r>
            <a:r>
              <a:rPr lang="cs-CZ" sz="1800" dirty="0" err="1" smtClean="0"/>
              <a:t>nebyt</a:t>
            </a:r>
            <a:r>
              <a:rPr lang="cs-CZ" sz="1800" dirty="0" smtClean="0"/>
              <a:t>. prostoru).</a:t>
            </a:r>
          </a:p>
          <a:p>
            <a:pPr lvl="1"/>
            <a:r>
              <a:rPr lang="cs-CZ" sz="1800" dirty="0" smtClean="0"/>
              <a:t>Nemusí se tedy jednat o bezdomovce v pravém smyslu toho slova, ale o osoby, které potřebují řešit svoji bytovou situaci. </a:t>
            </a:r>
            <a:endParaRPr lang="cs-CZ" sz="16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Osoby ohrožené sociálním vyloučením</a:t>
            </a:r>
            <a:endParaRPr lang="cs-CZ" sz="32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644008" y="1556792"/>
          <a:ext cx="4326657" cy="4594985"/>
        </p:xfrm>
        <a:graphic>
          <a:graphicData uri="http://schemas.openxmlformats.org/drawingml/2006/table">
            <a:tbl>
              <a:tblPr/>
              <a:tblGrid>
                <a:gridCol w="1201771"/>
                <a:gridCol w="838040"/>
                <a:gridCol w="762282"/>
                <a:gridCol w="762282"/>
                <a:gridCol w="762282"/>
              </a:tblGrid>
              <a:tr h="27012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Obyvatelstvo bydlící mimo byty a zařízení 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301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Bydlící </a:t>
                      </a:r>
                      <a:r>
                        <a:rPr lang="cs-CZ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mimo byty a zařízení </a:t>
                      </a:r>
                      <a:r>
                        <a:rPr lang="cs-CZ" sz="1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– </a:t>
                      </a:r>
                      <a:r>
                        <a:rPr lang="cs-CZ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celkem</a:t>
                      </a:r>
                      <a:endParaRPr lang="cs-CZ" sz="1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Bydlící </a:t>
                      </a:r>
                      <a:r>
                        <a:rPr lang="cs-CZ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mimo byty a zařízení - celkem (%)</a:t>
                      </a:r>
                      <a:endParaRPr lang="cs-CZ" sz="1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Bydlící </a:t>
                      </a:r>
                      <a:r>
                        <a:rPr lang="cs-CZ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mimo byty a zařízení - muži</a:t>
                      </a:r>
                      <a:endParaRPr lang="cs-CZ" sz="1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Bydlící </a:t>
                      </a:r>
                      <a:r>
                        <a:rPr lang="cs-CZ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mimo byty a zařízení - ženy</a:t>
                      </a:r>
                      <a:endParaRPr lang="cs-CZ" sz="1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BEZDRUŽICE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0,8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CEBIV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3,8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ČERNOŠÍN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1,4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7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HORNÍ KOZOLUPY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2,6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KOKAŠICE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3,9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7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KONSTANTINOVY LÁZNĚ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14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1,5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LESTKOV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38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10,6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22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OLBRAMOV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23,2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ZÁCHLUMÍ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0,3</a:t>
                      </a:r>
                      <a:endParaRPr lang="cs-CZ" sz="105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cs-CZ" sz="105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MR </a:t>
                      </a:r>
                      <a:r>
                        <a:rPr lang="cs-CZ" sz="105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celkem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114</a:t>
                      </a:r>
                      <a:endParaRPr lang="cs-CZ" sz="105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2,6</a:t>
                      </a:r>
                      <a:endParaRPr lang="cs-CZ" sz="105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59</a:t>
                      </a:r>
                      <a:endParaRPr lang="cs-CZ" sz="105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55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okres Tachov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689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1,3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382,0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307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Plzeňský kraj</a:t>
                      </a: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7668</a:t>
                      </a:r>
                      <a:endParaRPr lang="cs-CZ" sz="105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1,3</a:t>
                      </a:r>
                      <a:endParaRPr lang="cs-CZ" sz="105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4460,0</a:t>
                      </a:r>
                      <a:endParaRPr lang="cs-CZ" sz="105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3208</a:t>
                      </a:r>
                      <a:endParaRPr lang="cs-CZ" sz="105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i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Zdroj: ČSÚ, 2011</a:t>
                      </a:r>
                      <a:endParaRPr lang="cs-CZ" sz="1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"/>
          <p:cNvSpPr>
            <a:spLocks noGrp="1"/>
          </p:cNvSpPr>
          <p:nvPr>
            <p:ph idx="1"/>
          </p:nvPr>
        </p:nvSpPr>
        <p:spPr>
          <a:xfrm>
            <a:off x="467544" y="4581128"/>
            <a:ext cx="4032448" cy="172819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Sociální služby v MR </a:t>
            </a:r>
          </a:p>
          <a:p>
            <a:pPr lvl="1"/>
            <a:r>
              <a:rPr lang="cs-CZ" sz="1800" dirty="0" smtClean="0"/>
              <a:t>3 DPS (66 lůžek)</a:t>
            </a:r>
          </a:p>
          <a:p>
            <a:pPr lvl="1"/>
            <a:r>
              <a:rPr lang="cs-CZ" sz="1800" dirty="0" smtClean="0"/>
              <a:t>snaha o zajištění většího komfortu → snižování kapacit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Poskytovatelé sociálních služeb</a:t>
            </a:r>
            <a:endParaRPr lang="cs-CZ" sz="32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39553" y="1398198"/>
          <a:ext cx="8136905" cy="2966906"/>
        </p:xfrm>
        <a:graphic>
          <a:graphicData uri="http://schemas.openxmlformats.org/drawingml/2006/table">
            <a:tbl>
              <a:tblPr/>
              <a:tblGrid>
                <a:gridCol w="1036541"/>
                <a:gridCol w="979682"/>
                <a:gridCol w="879661"/>
                <a:gridCol w="1064555"/>
                <a:gridCol w="907122"/>
                <a:gridCol w="1007144"/>
                <a:gridCol w="774726"/>
                <a:gridCol w="743737"/>
                <a:gridCol w="743737"/>
              </a:tblGrid>
              <a:tr h="259229">
                <a:tc gridSpan="9"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Sociální služby v Mikroregionu Konstantinolázeňsko</a:t>
                      </a:r>
                    </a:p>
                  </a:txBody>
                  <a:tcPr marL="9466" marR="9466" marT="946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5253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Poskytovatel</a:t>
                      </a:r>
                    </a:p>
                  </a:txBody>
                  <a:tcPr marL="9466" marR="9466" marT="9466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druh služby</a:t>
                      </a:r>
                    </a:p>
                  </a:txBody>
                  <a:tcPr marL="9466" marR="9466" marT="9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zařízení </a:t>
                      </a:r>
                    </a:p>
                  </a:txBody>
                  <a:tcPr marL="9466" marR="9466" marT="9466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Sídlo</a:t>
                      </a:r>
                    </a:p>
                  </a:txBody>
                  <a:tcPr marL="9466" marR="9466" marT="9466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počet uživatelů</a:t>
                      </a:r>
                    </a:p>
                  </a:txBody>
                  <a:tcPr marL="9466" marR="9466" marT="9466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cílová skupina</a:t>
                      </a:r>
                    </a:p>
                  </a:txBody>
                  <a:tcPr marL="9466" marR="9466" marT="9466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věk</a:t>
                      </a:r>
                    </a:p>
                  </a:txBody>
                  <a:tcPr marL="9466" marR="9466" marT="9466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678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Město Černošín</a:t>
                      </a:r>
                    </a:p>
                  </a:txBody>
                  <a:tcPr marL="9466" marR="9466" marT="946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pečovatelská služba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DPS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Černošín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28+8 terénní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osoby s chronickým onemocněním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osoby s jiným zdravotním postižením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senioři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 a více let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732"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15. Přední hlídka Royal Rangers v ČR</a:t>
                      </a:r>
                    </a:p>
                  </a:txBody>
                  <a:tcPr marL="9466" marR="9466" marT="946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denní stacionář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Středisko Víteček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Černošín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OZP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0-64 let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94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sociálně terapeutické dílny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Středisko Víteček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Černošín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OZP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11-64 let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528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Obec Konstantinovy Lázně</a:t>
                      </a:r>
                    </a:p>
                  </a:txBody>
                  <a:tcPr marL="9466" marR="9466" marT="946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pečovatelská služba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DPS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Konstantinovy Lázně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140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osoby s tělesným postižením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senioři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 a více let</a:t>
                      </a:r>
                    </a:p>
                  </a:txBody>
                  <a:tcPr marL="9466" marR="9466" marT="9466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Zástupný symbol pro obsah 1"/>
          <p:cNvSpPr txBox="1">
            <a:spLocks/>
          </p:cNvSpPr>
          <p:nvPr/>
        </p:nvSpPr>
        <p:spPr>
          <a:xfrm>
            <a:off x="4644008" y="4581128"/>
            <a:ext cx="4032448" cy="22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Sociální služby mimo MR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Stříbro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Tachov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Kladruby u Stříbra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3400" dirty="0" smtClean="0"/>
              <a:t>Některé obce kromě finančních příspěvků podporují sociální oblast i dalšími formami (data za roky 2010 a 2011):</a:t>
            </a:r>
          </a:p>
          <a:p>
            <a:pPr>
              <a:spcBef>
                <a:spcPts val="600"/>
              </a:spcBef>
            </a:pPr>
            <a:r>
              <a:rPr lang="cs-CZ" sz="2900" dirty="0" err="1" smtClean="0"/>
              <a:t>Černošín</a:t>
            </a:r>
            <a:endParaRPr lang="cs-CZ" sz="2900" dirty="0" smtClean="0"/>
          </a:p>
          <a:p>
            <a:pPr lvl="1"/>
            <a:r>
              <a:rPr lang="cs-CZ" sz="2500" dirty="0" smtClean="0"/>
              <a:t>bezplatný pronájem a materiálové zabezpečení pro středisko </a:t>
            </a:r>
            <a:r>
              <a:rPr lang="cs-CZ" sz="2500" dirty="0" err="1" smtClean="0"/>
              <a:t>Víteček</a:t>
            </a:r>
            <a:r>
              <a:rPr lang="cs-CZ" sz="2500" dirty="0" smtClean="0"/>
              <a:t> v </a:t>
            </a:r>
            <a:r>
              <a:rPr lang="cs-CZ" sz="2500" dirty="0" err="1" smtClean="0"/>
              <a:t>Černošíně</a:t>
            </a:r>
            <a:endParaRPr lang="cs-CZ" sz="2500" dirty="0" smtClean="0"/>
          </a:p>
          <a:p>
            <a:pPr lvl="0">
              <a:spcBef>
                <a:spcPts val="600"/>
              </a:spcBef>
            </a:pPr>
            <a:r>
              <a:rPr lang="cs-CZ" sz="2900" dirty="0" smtClean="0"/>
              <a:t>Bezdružice</a:t>
            </a:r>
          </a:p>
          <a:p>
            <a:pPr lvl="1"/>
            <a:r>
              <a:rPr lang="cs-CZ" sz="2500" dirty="0" smtClean="0"/>
              <a:t>město umožňuje nezaměstnaným občanům z Bezdružic a blízkých osad přivýdělek k dávce v hmotné nouzi na veřejnou službu (5 lidí) a zaměstnalo v roce 2011 na veřejně prospěšné práce z ÚP 12 lidí</a:t>
            </a:r>
          </a:p>
          <a:p>
            <a:pPr lvl="1"/>
            <a:r>
              <a:rPr lang="cs-CZ" sz="2500" dirty="0" smtClean="0"/>
              <a:t>na budově </a:t>
            </a:r>
            <a:r>
              <a:rPr lang="cs-CZ" sz="2500" dirty="0" err="1" smtClean="0"/>
              <a:t>MěÚ</a:t>
            </a:r>
            <a:r>
              <a:rPr lang="cs-CZ" sz="2500" dirty="0" smtClean="0"/>
              <a:t> byl zřízen bezbariérový zvonek</a:t>
            </a:r>
          </a:p>
          <a:p>
            <a:pPr>
              <a:spcBef>
                <a:spcPts val="600"/>
              </a:spcBef>
            </a:pPr>
            <a:r>
              <a:rPr lang="cs-CZ" sz="2900" dirty="0" smtClean="0"/>
              <a:t>Horní </a:t>
            </a:r>
            <a:r>
              <a:rPr lang="cs-CZ" sz="2900" dirty="0" err="1" smtClean="0"/>
              <a:t>Kozolupy</a:t>
            </a:r>
            <a:endParaRPr lang="cs-CZ" sz="2900" dirty="0" smtClean="0"/>
          </a:p>
          <a:p>
            <a:pPr lvl="1"/>
            <a:r>
              <a:rPr lang="cs-CZ" sz="2500" dirty="0" smtClean="0"/>
              <a:t>obec umožňuje nezaměstnaným občanům přivýdělek k dávce v hmotné nouzi na veřejnou službu </a:t>
            </a:r>
          </a:p>
          <a:p>
            <a:pPr>
              <a:spcBef>
                <a:spcPts val="600"/>
              </a:spcBef>
            </a:pPr>
            <a:r>
              <a:rPr lang="cs-CZ" sz="2900" dirty="0" err="1" smtClean="0"/>
              <a:t>Olbramov</a:t>
            </a:r>
            <a:endParaRPr lang="cs-CZ" sz="2900" dirty="0" smtClean="0"/>
          </a:p>
          <a:p>
            <a:pPr lvl="1"/>
            <a:r>
              <a:rPr lang="cs-CZ" sz="2500" dirty="0" smtClean="0"/>
              <a:t>obec umožňuje nezaměstnaným občanům přivýdělek k dávce v hmotné nouzi na veřejnou službu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Podpora sociálních služeb ze strany obcí</a:t>
            </a:r>
            <a:endParaRPr lang="cs-CZ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611560" y="1481328"/>
            <a:ext cx="8136904" cy="53766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dirty="0" smtClean="0"/>
              <a:t>Očekávaný vývoj počtu klientů + přehled sociálních služeb </a:t>
            </a:r>
          </a:p>
          <a:p>
            <a:pPr>
              <a:buNone/>
            </a:pPr>
            <a:r>
              <a:rPr lang="cs-CZ" sz="2400" dirty="0" smtClean="0"/>
              <a:t>→ bude potřebné </a:t>
            </a:r>
            <a:r>
              <a:rPr lang="cs-CZ" sz="2400" b="1" dirty="0" smtClean="0"/>
              <a:t>navýšit kapacity sociálních služeb:</a:t>
            </a:r>
          </a:p>
          <a:p>
            <a:r>
              <a:rPr lang="cs-CZ" sz="2000" dirty="0" smtClean="0"/>
              <a:t>Další služby a aktivity potřebné na území </a:t>
            </a:r>
            <a:r>
              <a:rPr lang="cs-CZ" sz="2000" dirty="0" err="1" smtClean="0"/>
              <a:t>mikroregionu</a:t>
            </a:r>
            <a:r>
              <a:rPr lang="cs-CZ" sz="2000" dirty="0" smtClean="0"/>
              <a:t> či v jeho dojezdové vzdálenosti:</a:t>
            </a:r>
          </a:p>
          <a:p>
            <a:pPr lvl="1"/>
            <a:r>
              <a:rPr lang="cs-CZ" sz="1800" dirty="0" smtClean="0"/>
              <a:t>Domácí ošetřovatelské péče</a:t>
            </a:r>
          </a:p>
          <a:p>
            <a:pPr lvl="1"/>
            <a:r>
              <a:rPr lang="cs-CZ" sz="1800" dirty="0" smtClean="0"/>
              <a:t>Denní či týdenní stacionář pro seniory a osoby se zdravotním postižením</a:t>
            </a:r>
          </a:p>
          <a:p>
            <a:pPr lvl="1"/>
            <a:r>
              <a:rPr lang="cs-CZ" sz="1800" dirty="0" smtClean="0"/>
              <a:t>Podpora setkávání seniorů a osob se zdravotním postižením</a:t>
            </a:r>
          </a:p>
          <a:p>
            <a:pPr lvl="1"/>
            <a:r>
              <a:rPr lang="cs-CZ" sz="1800" dirty="0" smtClean="0"/>
              <a:t>Podpora terénních služeb pro děti a mládež, včetně podpory mimoškolních aktivit pro děti ze sociálně slabých rodin</a:t>
            </a:r>
          </a:p>
          <a:p>
            <a:pPr lvl="1"/>
            <a:r>
              <a:rPr lang="cs-CZ" sz="1800" dirty="0" smtClean="0"/>
              <a:t>Podpora prevence užívání návykových látek</a:t>
            </a:r>
          </a:p>
          <a:p>
            <a:pPr lvl="1"/>
            <a:r>
              <a:rPr lang="cs-CZ" sz="1800" dirty="0" smtClean="0"/>
              <a:t>Zajištění poradenství v oblasti dluhů, snižování dopadů užívání drog apod</a:t>
            </a:r>
            <a:r>
              <a:rPr lang="cs-CZ" sz="1600" dirty="0" smtClean="0"/>
              <a:t>.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endParaRPr lang="cs-CZ" sz="24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Chybějící sociální služby v MR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15616" y="1844824"/>
            <a:ext cx="7772400" cy="18288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3347864" y="3306220"/>
            <a:ext cx="4572000" cy="145488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None/>
            </a:pPr>
            <a:r>
              <a:rPr lang="cs-CZ" sz="2400" b="1" dirty="0" smtClean="0"/>
              <a:t>Mgr. Jan Martínek</a:t>
            </a:r>
          </a:p>
          <a:p>
            <a:pPr marL="109728" indent="0">
              <a:buNone/>
            </a:pPr>
            <a:r>
              <a:rPr lang="cs-CZ" sz="2000" dirty="0" smtClean="0"/>
              <a:t>Centrum pro komunitní práci</a:t>
            </a:r>
          </a:p>
          <a:p>
            <a:pPr marL="109728" indent="0">
              <a:buNone/>
            </a:pPr>
            <a:r>
              <a:rPr lang="cs-CZ" sz="2000" dirty="0" smtClean="0"/>
              <a:t>Západní Čechy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933823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558</TotalTime>
  <Words>909</Words>
  <Application>Microsoft Office PowerPoint</Application>
  <PresentationFormat>Předvádění na obrazovce (4:3)</PresentationFormat>
  <Paragraphs>438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Sociální oblast na území Mikroregionu Konstantinolázeňsko</vt:lpstr>
      <vt:lpstr>Věková struktura obyvatel</vt:lpstr>
      <vt:lpstr>Senioři</vt:lpstr>
      <vt:lpstr>Senioři v Mikroregionu Konstantinolázeňsko</vt:lpstr>
      <vt:lpstr>Osoby ohrožené sociálním vyloučením</vt:lpstr>
      <vt:lpstr>Poskytovatelé sociálních služeb</vt:lpstr>
      <vt:lpstr>Podpora sociálních služeb ze strany obcí</vt:lpstr>
      <vt:lpstr>Chybějící sociální služby v MR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Nevyužité prostory a objekty</dc:title>
  <dc:creator>benes</dc:creator>
  <cp:lastModifiedBy>Ženíšková Lucie</cp:lastModifiedBy>
  <cp:revision>65</cp:revision>
  <dcterms:created xsi:type="dcterms:W3CDTF">2014-09-11T06:39:25Z</dcterms:created>
  <dcterms:modified xsi:type="dcterms:W3CDTF">2015-02-23T12:20:05Z</dcterms:modified>
</cp:coreProperties>
</file>